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0.png"/><Relationship Id="rId7" Type="http://schemas.openxmlformats.org/officeDocument/2006/relationships/image" Target="../media/image1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0.png"/><Relationship Id="rId7" Type="http://schemas.openxmlformats.org/officeDocument/2006/relationships/image" Target="../media/image2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jpeg"/><Relationship Id="rId4" Type="http://schemas.openxmlformats.org/officeDocument/2006/relationships/image" Target="../media/image11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jpeg"/><Relationship Id="rId3" Type="http://schemas.openxmlformats.org/officeDocument/2006/relationships/image" Target="../media/image1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13.png"/><Relationship Id="rId16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5" Type="http://schemas.openxmlformats.org/officeDocument/2006/relationships/image" Target="../media/image34.jpeg"/><Relationship Id="rId10" Type="http://schemas.openxmlformats.org/officeDocument/2006/relationships/image" Target="../media/image29.jpeg"/><Relationship Id="rId4" Type="http://schemas.openxmlformats.org/officeDocument/2006/relationships/image" Target="../media/image11.png"/><Relationship Id="rId9" Type="http://schemas.openxmlformats.org/officeDocument/2006/relationships/image" Target="../media/image28.jpeg"/><Relationship Id="rId1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21" y="44624"/>
            <a:ext cx="9252521" cy="6813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6" name="Group 7"/>
          <p:cNvGrpSpPr>
            <a:grpSpLocks/>
          </p:cNvGrpSpPr>
          <p:nvPr/>
        </p:nvGrpSpPr>
        <p:grpSpPr bwMode="auto">
          <a:xfrm>
            <a:off x="5200547" y="475608"/>
            <a:ext cx="3689350" cy="2220912"/>
            <a:chOff x="10879" y="-4346"/>
            <a:chExt cx="5957" cy="3548"/>
          </a:xfrm>
        </p:grpSpPr>
        <p:pic>
          <p:nvPicPr>
            <p:cNvPr id="129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879" y="-4346"/>
              <a:ext cx="5957" cy="3548"/>
            </a:xfrm>
            <a:prstGeom prst="rect">
              <a:avLst/>
            </a:prstGeom>
            <a:noFill/>
          </p:spPr>
        </p:pic>
        <p:pic>
          <p:nvPicPr>
            <p:cNvPr id="130" name="Picture 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727" y="-3773"/>
              <a:ext cx="2681" cy="2681"/>
            </a:xfrm>
            <a:prstGeom prst="rect">
              <a:avLst/>
            </a:prstGeom>
            <a:noFill/>
          </p:spPr>
        </p:pic>
        <p:sp>
          <p:nvSpPr>
            <p:cNvPr id="131" name="Freeform 10"/>
            <p:cNvSpPr>
              <a:spLocks/>
            </p:cNvSpPr>
            <p:nvPr/>
          </p:nvSpPr>
          <p:spPr bwMode="auto">
            <a:xfrm>
              <a:off x="12854" y="-3645"/>
              <a:ext cx="2427" cy="2427"/>
            </a:xfrm>
            <a:custGeom>
              <a:avLst/>
              <a:gdLst>
                <a:gd name="T0" fmla="*/ 1137 w 2427"/>
                <a:gd name="T1" fmla="*/ -3642 h 2427"/>
                <a:gd name="T2" fmla="*/ 987 w 2427"/>
                <a:gd name="T3" fmla="*/ -3624 h 2427"/>
                <a:gd name="T4" fmla="*/ 844 w 2427"/>
                <a:gd name="T5" fmla="*/ -3588 h 2427"/>
                <a:gd name="T6" fmla="*/ 708 w 2427"/>
                <a:gd name="T7" fmla="*/ -3535 h 2427"/>
                <a:gd name="T8" fmla="*/ 581 w 2427"/>
                <a:gd name="T9" fmla="*/ -3467 h 2427"/>
                <a:gd name="T10" fmla="*/ 463 w 2427"/>
                <a:gd name="T11" fmla="*/ -3385 h 2427"/>
                <a:gd name="T12" fmla="*/ 356 w 2427"/>
                <a:gd name="T13" fmla="*/ -3290 h 2427"/>
                <a:gd name="T14" fmla="*/ 261 w 2427"/>
                <a:gd name="T15" fmla="*/ -3182 h 2427"/>
                <a:gd name="T16" fmla="*/ 178 w 2427"/>
                <a:gd name="T17" fmla="*/ -3065 h 2427"/>
                <a:gd name="T18" fmla="*/ 110 w 2427"/>
                <a:gd name="T19" fmla="*/ -2937 h 2427"/>
                <a:gd name="T20" fmla="*/ 58 w 2427"/>
                <a:gd name="T21" fmla="*/ -2801 h 2427"/>
                <a:gd name="T22" fmla="*/ 21 w 2427"/>
                <a:gd name="T23" fmla="*/ -2658 h 2427"/>
                <a:gd name="T24" fmla="*/ 3 w 2427"/>
                <a:gd name="T25" fmla="*/ -2508 h 2427"/>
                <a:gd name="T26" fmla="*/ 3 w 2427"/>
                <a:gd name="T27" fmla="*/ -2355 h 2427"/>
                <a:gd name="T28" fmla="*/ 21 w 2427"/>
                <a:gd name="T29" fmla="*/ -2205 h 2427"/>
                <a:gd name="T30" fmla="*/ 58 w 2427"/>
                <a:gd name="T31" fmla="*/ -2062 h 2427"/>
                <a:gd name="T32" fmla="*/ 110 w 2427"/>
                <a:gd name="T33" fmla="*/ -1926 h 2427"/>
                <a:gd name="T34" fmla="*/ 178 w 2427"/>
                <a:gd name="T35" fmla="*/ -1799 h 2427"/>
                <a:gd name="T36" fmla="*/ 261 w 2427"/>
                <a:gd name="T37" fmla="*/ -1681 h 2427"/>
                <a:gd name="T38" fmla="*/ 356 w 2427"/>
                <a:gd name="T39" fmla="*/ -1574 h 2427"/>
                <a:gd name="T40" fmla="*/ 463 w 2427"/>
                <a:gd name="T41" fmla="*/ -1479 h 2427"/>
                <a:gd name="T42" fmla="*/ 581 w 2427"/>
                <a:gd name="T43" fmla="*/ -1396 h 2427"/>
                <a:gd name="T44" fmla="*/ 708 w 2427"/>
                <a:gd name="T45" fmla="*/ -1328 h 2427"/>
                <a:gd name="T46" fmla="*/ 844 w 2427"/>
                <a:gd name="T47" fmla="*/ -1276 h 2427"/>
                <a:gd name="T48" fmla="*/ 987 w 2427"/>
                <a:gd name="T49" fmla="*/ -1240 h 2427"/>
                <a:gd name="T50" fmla="*/ 1137 w 2427"/>
                <a:gd name="T51" fmla="*/ -1221 h 2427"/>
                <a:gd name="T52" fmla="*/ 1290 w 2427"/>
                <a:gd name="T53" fmla="*/ -1221 h 2427"/>
                <a:gd name="T54" fmla="*/ 1440 w 2427"/>
                <a:gd name="T55" fmla="*/ -1240 h 2427"/>
                <a:gd name="T56" fmla="*/ 1583 w 2427"/>
                <a:gd name="T57" fmla="*/ -1276 h 2427"/>
                <a:gd name="T58" fmla="*/ 1719 w 2427"/>
                <a:gd name="T59" fmla="*/ -1328 h 2427"/>
                <a:gd name="T60" fmla="*/ 1847 w 2427"/>
                <a:gd name="T61" fmla="*/ -1396 h 2427"/>
                <a:gd name="T62" fmla="*/ 1964 w 2427"/>
                <a:gd name="T63" fmla="*/ -1479 h 2427"/>
                <a:gd name="T64" fmla="*/ 2071 w 2427"/>
                <a:gd name="T65" fmla="*/ -1574 h 2427"/>
                <a:gd name="T66" fmla="*/ 2167 w 2427"/>
                <a:gd name="T67" fmla="*/ -1681 h 2427"/>
                <a:gd name="T68" fmla="*/ 2249 w 2427"/>
                <a:gd name="T69" fmla="*/ -1799 h 2427"/>
                <a:gd name="T70" fmla="*/ 2317 w 2427"/>
                <a:gd name="T71" fmla="*/ -1926 h 2427"/>
                <a:gd name="T72" fmla="*/ 2369 w 2427"/>
                <a:gd name="T73" fmla="*/ -2062 h 2427"/>
                <a:gd name="T74" fmla="*/ 2406 w 2427"/>
                <a:gd name="T75" fmla="*/ -2205 h 2427"/>
                <a:gd name="T76" fmla="*/ 2424 w 2427"/>
                <a:gd name="T77" fmla="*/ -2355 h 2427"/>
                <a:gd name="T78" fmla="*/ 2424 w 2427"/>
                <a:gd name="T79" fmla="*/ -2508 h 2427"/>
                <a:gd name="T80" fmla="*/ 2406 w 2427"/>
                <a:gd name="T81" fmla="*/ -2658 h 2427"/>
                <a:gd name="T82" fmla="*/ 2369 w 2427"/>
                <a:gd name="T83" fmla="*/ -2801 h 2427"/>
                <a:gd name="T84" fmla="*/ 2317 w 2427"/>
                <a:gd name="T85" fmla="*/ -2937 h 2427"/>
                <a:gd name="T86" fmla="*/ 2249 w 2427"/>
                <a:gd name="T87" fmla="*/ -3065 h 2427"/>
                <a:gd name="T88" fmla="*/ 2167 w 2427"/>
                <a:gd name="T89" fmla="*/ -3182 h 2427"/>
                <a:gd name="T90" fmla="*/ 2071 w 2427"/>
                <a:gd name="T91" fmla="*/ -3290 h 2427"/>
                <a:gd name="T92" fmla="*/ 1964 w 2427"/>
                <a:gd name="T93" fmla="*/ -3385 h 2427"/>
                <a:gd name="T94" fmla="*/ 1847 w 2427"/>
                <a:gd name="T95" fmla="*/ -3467 h 2427"/>
                <a:gd name="T96" fmla="*/ 1719 w 2427"/>
                <a:gd name="T97" fmla="*/ -3535 h 2427"/>
                <a:gd name="T98" fmla="*/ 1583 w 2427"/>
                <a:gd name="T99" fmla="*/ -3588 h 2427"/>
                <a:gd name="T100" fmla="*/ 1440 w 2427"/>
                <a:gd name="T101" fmla="*/ -3624 h 2427"/>
                <a:gd name="T102" fmla="*/ 1290 w 2427"/>
                <a:gd name="T103" fmla="*/ -3642 h 242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427" h="2427">
                  <a:moveTo>
                    <a:pt x="1214" y="0"/>
                  </a:moveTo>
                  <a:lnTo>
                    <a:pt x="1137" y="3"/>
                  </a:lnTo>
                  <a:lnTo>
                    <a:pt x="1061" y="10"/>
                  </a:lnTo>
                  <a:lnTo>
                    <a:pt x="987" y="21"/>
                  </a:lnTo>
                  <a:lnTo>
                    <a:pt x="915" y="37"/>
                  </a:lnTo>
                  <a:lnTo>
                    <a:pt x="844" y="57"/>
                  </a:lnTo>
                  <a:lnTo>
                    <a:pt x="775" y="82"/>
                  </a:lnTo>
                  <a:lnTo>
                    <a:pt x="708" y="110"/>
                  </a:lnTo>
                  <a:lnTo>
                    <a:pt x="643" y="142"/>
                  </a:lnTo>
                  <a:lnTo>
                    <a:pt x="581" y="178"/>
                  </a:lnTo>
                  <a:lnTo>
                    <a:pt x="520" y="218"/>
                  </a:lnTo>
                  <a:lnTo>
                    <a:pt x="463" y="260"/>
                  </a:lnTo>
                  <a:lnTo>
                    <a:pt x="408" y="306"/>
                  </a:lnTo>
                  <a:lnTo>
                    <a:pt x="356" y="355"/>
                  </a:lnTo>
                  <a:lnTo>
                    <a:pt x="307" y="408"/>
                  </a:lnTo>
                  <a:lnTo>
                    <a:pt x="261" y="463"/>
                  </a:lnTo>
                  <a:lnTo>
                    <a:pt x="218" y="520"/>
                  </a:lnTo>
                  <a:lnTo>
                    <a:pt x="178" y="580"/>
                  </a:lnTo>
                  <a:lnTo>
                    <a:pt x="143" y="643"/>
                  </a:lnTo>
                  <a:lnTo>
                    <a:pt x="110" y="708"/>
                  </a:lnTo>
                  <a:lnTo>
                    <a:pt x="82" y="775"/>
                  </a:lnTo>
                  <a:lnTo>
                    <a:pt x="58" y="844"/>
                  </a:lnTo>
                  <a:lnTo>
                    <a:pt x="37" y="915"/>
                  </a:lnTo>
                  <a:lnTo>
                    <a:pt x="21" y="987"/>
                  </a:lnTo>
                  <a:lnTo>
                    <a:pt x="10" y="1061"/>
                  </a:lnTo>
                  <a:lnTo>
                    <a:pt x="3" y="1137"/>
                  </a:lnTo>
                  <a:lnTo>
                    <a:pt x="0" y="1213"/>
                  </a:lnTo>
                  <a:lnTo>
                    <a:pt x="3" y="1290"/>
                  </a:lnTo>
                  <a:lnTo>
                    <a:pt x="10" y="1366"/>
                  </a:lnTo>
                  <a:lnTo>
                    <a:pt x="21" y="1440"/>
                  </a:lnTo>
                  <a:lnTo>
                    <a:pt x="37" y="1512"/>
                  </a:lnTo>
                  <a:lnTo>
                    <a:pt x="58" y="1583"/>
                  </a:lnTo>
                  <a:lnTo>
                    <a:pt x="82" y="1652"/>
                  </a:lnTo>
                  <a:lnTo>
                    <a:pt x="110" y="1719"/>
                  </a:lnTo>
                  <a:lnTo>
                    <a:pt x="143" y="1784"/>
                  </a:lnTo>
                  <a:lnTo>
                    <a:pt x="178" y="1846"/>
                  </a:lnTo>
                  <a:lnTo>
                    <a:pt x="218" y="1906"/>
                  </a:lnTo>
                  <a:lnTo>
                    <a:pt x="261" y="1964"/>
                  </a:lnTo>
                  <a:lnTo>
                    <a:pt x="307" y="2019"/>
                  </a:lnTo>
                  <a:lnTo>
                    <a:pt x="356" y="2071"/>
                  </a:lnTo>
                  <a:lnTo>
                    <a:pt x="408" y="2120"/>
                  </a:lnTo>
                  <a:lnTo>
                    <a:pt x="463" y="2166"/>
                  </a:lnTo>
                  <a:lnTo>
                    <a:pt x="520" y="2209"/>
                  </a:lnTo>
                  <a:lnTo>
                    <a:pt x="581" y="2249"/>
                  </a:lnTo>
                  <a:lnTo>
                    <a:pt x="643" y="2284"/>
                  </a:lnTo>
                  <a:lnTo>
                    <a:pt x="708" y="2317"/>
                  </a:lnTo>
                  <a:lnTo>
                    <a:pt x="775" y="2345"/>
                  </a:lnTo>
                  <a:lnTo>
                    <a:pt x="844" y="2369"/>
                  </a:lnTo>
                  <a:lnTo>
                    <a:pt x="915" y="2390"/>
                  </a:lnTo>
                  <a:lnTo>
                    <a:pt x="987" y="2405"/>
                  </a:lnTo>
                  <a:lnTo>
                    <a:pt x="1061" y="2417"/>
                  </a:lnTo>
                  <a:lnTo>
                    <a:pt x="1137" y="2424"/>
                  </a:lnTo>
                  <a:lnTo>
                    <a:pt x="1214" y="2427"/>
                  </a:lnTo>
                  <a:lnTo>
                    <a:pt x="1290" y="2424"/>
                  </a:lnTo>
                  <a:lnTo>
                    <a:pt x="1366" y="2417"/>
                  </a:lnTo>
                  <a:lnTo>
                    <a:pt x="1440" y="2405"/>
                  </a:lnTo>
                  <a:lnTo>
                    <a:pt x="1512" y="2390"/>
                  </a:lnTo>
                  <a:lnTo>
                    <a:pt x="1583" y="2369"/>
                  </a:lnTo>
                  <a:lnTo>
                    <a:pt x="1652" y="2345"/>
                  </a:lnTo>
                  <a:lnTo>
                    <a:pt x="1719" y="2317"/>
                  </a:lnTo>
                  <a:lnTo>
                    <a:pt x="1784" y="2284"/>
                  </a:lnTo>
                  <a:lnTo>
                    <a:pt x="1847" y="2249"/>
                  </a:lnTo>
                  <a:lnTo>
                    <a:pt x="1907" y="2209"/>
                  </a:lnTo>
                  <a:lnTo>
                    <a:pt x="1964" y="2166"/>
                  </a:lnTo>
                  <a:lnTo>
                    <a:pt x="2019" y="2120"/>
                  </a:lnTo>
                  <a:lnTo>
                    <a:pt x="2071" y="2071"/>
                  </a:lnTo>
                  <a:lnTo>
                    <a:pt x="2121" y="2019"/>
                  </a:lnTo>
                  <a:lnTo>
                    <a:pt x="2167" y="1964"/>
                  </a:lnTo>
                  <a:lnTo>
                    <a:pt x="2209" y="1906"/>
                  </a:lnTo>
                  <a:lnTo>
                    <a:pt x="2249" y="1846"/>
                  </a:lnTo>
                  <a:lnTo>
                    <a:pt x="2285" y="1784"/>
                  </a:lnTo>
                  <a:lnTo>
                    <a:pt x="2317" y="1719"/>
                  </a:lnTo>
                  <a:lnTo>
                    <a:pt x="2345" y="1652"/>
                  </a:lnTo>
                  <a:lnTo>
                    <a:pt x="2369" y="1583"/>
                  </a:lnTo>
                  <a:lnTo>
                    <a:pt x="2390" y="1512"/>
                  </a:lnTo>
                  <a:lnTo>
                    <a:pt x="2406" y="1440"/>
                  </a:lnTo>
                  <a:lnTo>
                    <a:pt x="2417" y="1366"/>
                  </a:lnTo>
                  <a:lnTo>
                    <a:pt x="2424" y="1290"/>
                  </a:lnTo>
                  <a:lnTo>
                    <a:pt x="2427" y="1213"/>
                  </a:lnTo>
                  <a:lnTo>
                    <a:pt x="2424" y="1137"/>
                  </a:lnTo>
                  <a:lnTo>
                    <a:pt x="2417" y="1061"/>
                  </a:lnTo>
                  <a:lnTo>
                    <a:pt x="2406" y="987"/>
                  </a:lnTo>
                  <a:lnTo>
                    <a:pt x="2390" y="915"/>
                  </a:lnTo>
                  <a:lnTo>
                    <a:pt x="2369" y="844"/>
                  </a:lnTo>
                  <a:lnTo>
                    <a:pt x="2345" y="775"/>
                  </a:lnTo>
                  <a:lnTo>
                    <a:pt x="2317" y="708"/>
                  </a:lnTo>
                  <a:lnTo>
                    <a:pt x="2285" y="643"/>
                  </a:lnTo>
                  <a:lnTo>
                    <a:pt x="2249" y="580"/>
                  </a:lnTo>
                  <a:lnTo>
                    <a:pt x="2209" y="520"/>
                  </a:lnTo>
                  <a:lnTo>
                    <a:pt x="2167" y="463"/>
                  </a:lnTo>
                  <a:lnTo>
                    <a:pt x="2121" y="408"/>
                  </a:lnTo>
                  <a:lnTo>
                    <a:pt x="2071" y="355"/>
                  </a:lnTo>
                  <a:lnTo>
                    <a:pt x="2019" y="306"/>
                  </a:lnTo>
                  <a:lnTo>
                    <a:pt x="1964" y="260"/>
                  </a:lnTo>
                  <a:lnTo>
                    <a:pt x="1907" y="218"/>
                  </a:lnTo>
                  <a:lnTo>
                    <a:pt x="1847" y="178"/>
                  </a:lnTo>
                  <a:lnTo>
                    <a:pt x="1784" y="142"/>
                  </a:lnTo>
                  <a:lnTo>
                    <a:pt x="1719" y="110"/>
                  </a:lnTo>
                  <a:lnTo>
                    <a:pt x="1652" y="82"/>
                  </a:lnTo>
                  <a:lnTo>
                    <a:pt x="1583" y="57"/>
                  </a:lnTo>
                  <a:lnTo>
                    <a:pt x="1512" y="37"/>
                  </a:lnTo>
                  <a:lnTo>
                    <a:pt x="1440" y="21"/>
                  </a:lnTo>
                  <a:lnTo>
                    <a:pt x="1366" y="10"/>
                  </a:lnTo>
                  <a:lnTo>
                    <a:pt x="1290" y="3"/>
                  </a:lnTo>
                  <a:lnTo>
                    <a:pt x="1214" y="0"/>
                  </a:lnTo>
                  <a:close/>
                </a:path>
              </a:pathLst>
            </a:custGeom>
            <a:solidFill>
              <a:srgbClr val="F1F1F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32" name="Picture 1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3279" y="-3216"/>
              <a:ext cx="1589" cy="1433"/>
            </a:xfrm>
            <a:prstGeom prst="rect">
              <a:avLst/>
            </a:prstGeom>
            <a:noFill/>
          </p:spPr>
        </p:pic>
      </p:grpSp>
      <p:grpSp>
        <p:nvGrpSpPr>
          <p:cNvPr id="1031" name="Group 2"/>
          <p:cNvGrpSpPr>
            <a:grpSpLocks/>
          </p:cNvGrpSpPr>
          <p:nvPr/>
        </p:nvGrpSpPr>
        <p:grpSpPr bwMode="auto">
          <a:xfrm>
            <a:off x="79375" y="3324225"/>
            <a:ext cx="950913" cy="3541713"/>
            <a:chOff x="-16" y="1942"/>
            <a:chExt cx="1499" cy="5578"/>
          </a:xfrm>
        </p:grpSpPr>
        <p:sp>
          <p:nvSpPr>
            <p:cNvPr id="124" name="Freeform 3"/>
            <p:cNvSpPr>
              <a:spLocks/>
            </p:cNvSpPr>
            <p:nvPr/>
          </p:nvSpPr>
          <p:spPr bwMode="auto">
            <a:xfrm>
              <a:off x="0" y="1942"/>
              <a:ext cx="612" cy="1762"/>
            </a:xfrm>
            <a:custGeom>
              <a:avLst/>
              <a:gdLst>
                <a:gd name="T0" fmla="*/ 0 w 612"/>
                <a:gd name="T1" fmla="*/ 1942 h 1762"/>
                <a:gd name="T2" fmla="*/ 0 w 612"/>
                <a:gd name="T3" fmla="*/ 3077 h 1762"/>
                <a:gd name="T4" fmla="*/ 612 w 612"/>
                <a:gd name="T5" fmla="*/ 3704 h 1762"/>
                <a:gd name="T6" fmla="*/ 612 w 612"/>
                <a:gd name="T7" fmla="*/ 2569 h 1762"/>
                <a:gd name="T8" fmla="*/ 0 w 612"/>
                <a:gd name="T9" fmla="*/ 1942 h 17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12" h="1762">
                  <a:moveTo>
                    <a:pt x="0" y="0"/>
                  </a:moveTo>
                  <a:lnTo>
                    <a:pt x="0" y="1135"/>
                  </a:lnTo>
                  <a:lnTo>
                    <a:pt x="612" y="1762"/>
                  </a:lnTo>
                  <a:lnTo>
                    <a:pt x="612" y="6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45097"/>
              </a:srgbClr>
            </a:solidFill>
            <a:ln w="38100">
              <a:noFill/>
              <a:round/>
              <a:headEnd/>
              <a:tailEnd/>
            </a:ln>
            <a:effectLst>
              <a:outerShdw dist="28398" dir="3806097" algn="ctr" rotWithShape="0">
                <a:srgbClr val="622423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5" name="Freeform 4"/>
            <p:cNvSpPr>
              <a:spLocks/>
            </p:cNvSpPr>
            <p:nvPr/>
          </p:nvSpPr>
          <p:spPr bwMode="auto">
            <a:xfrm>
              <a:off x="661" y="5543"/>
              <a:ext cx="807" cy="1961"/>
            </a:xfrm>
            <a:custGeom>
              <a:avLst/>
              <a:gdLst>
                <a:gd name="T0" fmla="*/ 0 w 807"/>
                <a:gd name="T1" fmla="*/ 7504 h 1961"/>
                <a:gd name="T2" fmla="*/ 807 w 807"/>
                <a:gd name="T3" fmla="*/ 6678 h 1961"/>
                <a:gd name="T4" fmla="*/ 807 w 807"/>
                <a:gd name="T5" fmla="*/ 5544 h 1961"/>
                <a:gd name="T6" fmla="*/ 0 w 807"/>
                <a:gd name="T7" fmla="*/ 6370 h 1961"/>
                <a:gd name="T8" fmla="*/ 0 w 807"/>
                <a:gd name="T9" fmla="*/ 7504 h 19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07" h="1961">
                  <a:moveTo>
                    <a:pt x="0" y="1960"/>
                  </a:moveTo>
                  <a:lnTo>
                    <a:pt x="807" y="1134"/>
                  </a:lnTo>
                  <a:lnTo>
                    <a:pt x="807" y="0"/>
                  </a:lnTo>
                  <a:lnTo>
                    <a:pt x="0" y="826"/>
                  </a:lnTo>
                  <a:lnTo>
                    <a:pt x="0" y="1960"/>
                  </a:lnTo>
                  <a:close/>
                </a:path>
              </a:pathLst>
            </a:custGeom>
            <a:noFill/>
            <a:ln w="19812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6" name="AutoShape 5"/>
            <p:cNvSpPr>
              <a:spLocks/>
            </p:cNvSpPr>
            <p:nvPr/>
          </p:nvSpPr>
          <p:spPr bwMode="auto">
            <a:xfrm>
              <a:off x="0" y="4446"/>
              <a:ext cx="652" cy="1805"/>
            </a:xfrm>
            <a:custGeom>
              <a:avLst/>
              <a:gdLst>
                <a:gd name="T0" fmla="*/ 652 w 652"/>
                <a:gd name="T1" fmla="*/ 6252 h 1805"/>
                <a:gd name="T2" fmla="*/ 0 w 652"/>
                <a:gd name="T3" fmla="*/ 5584 h 1805"/>
                <a:gd name="T4" fmla="*/ 0 w 652"/>
                <a:gd name="T5" fmla="*/ 4447 h 1805"/>
                <a:gd name="T6" fmla="*/ 652 w 652"/>
                <a:gd name="T7" fmla="*/ 5114 h 1805"/>
                <a:gd name="T8" fmla="*/ 652 w 652"/>
                <a:gd name="T9" fmla="*/ 6252 h 18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52" h="1805">
                  <a:moveTo>
                    <a:pt x="652" y="1805"/>
                  </a:moveTo>
                  <a:lnTo>
                    <a:pt x="0" y="1137"/>
                  </a:lnTo>
                  <a:moveTo>
                    <a:pt x="0" y="0"/>
                  </a:moveTo>
                  <a:lnTo>
                    <a:pt x="652" y="667"/>
                  </a:lnTo>
                  <a:lnTo>
                    <a:pt x="652" y="1805"/>
                  </a:lnTo>
                </a:path>
              </a:pathLst>
            </a:custGeom>
            <a:noFill/>
            <a:ln w="19812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7" name="Freeform 6"/>
            <p:cNvSpPr>
              <a:spLocks/>
            </p:cNvSpPr>
            <p:nvPr/>
          </p:nvSpPr>
          <p:spPr bwMode="auto">
            <a:xfrm>
              <a:off x="661" y="2994"/>
              <a:ext cx="807" cy="1964"/>
            </a:xfrm>
            <a:custGeom>
              <a:avLst/>
              <a:gdLst>
                <a:gd name="T0" fmla="*/ 0 w 807"/>
                <a:gd name="T1" fmla="*/ 4958 h 1964"/>
                <a:gd name="T2" fmla="*/ 807 w 807"/>
                <a:gd name="T3" fmla="*/ 4132 h 1964"/>
                <a:gd name="T4" fmla="*/ 807 w 807"/>
                <a:gd name="T5" fmla="*/ 2995 h 1964"/>
                <a:gd name="T6" fmla="*/ 0 w 807"/>
                <a:gd name="T7" fmla="*/ 3821 h 1964"/>
                <a:gd name="T8" fmla="*/ 0 w 807"/>
                <a:gd name="T9" fmla="*/ 4958 h 19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07" h="1964">
                  <a:moveTo>
                    <a:pt x="0" y="1963"/>
                  </a:moveTo>
                  <a:lnTo>
                    <a:pt x="807" y="1137"/>
                  </a:lnTo>
                  <a:lnTo>
                    <a:pt x="807" y="0"/>
                  </a:lnTo>
                  <a:lnTo>
                    <a:pt x="0" y="826"/>
                  </a:lnTo>
                  <a:lnTo>
                    <a:pt x="0" y="1963"/>
                  </a:lnTo>
                  <a:close/>
                </a:path>
              </a:pathLst>
            </a:custGeom>
            <a:noFill/>
            <a:ln w="19812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15" name="image14.pn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008887" y="5585684"/>
            <a:ext cx="3126225" cy="990964"/>
          </a:xfrm>
          <a:prstGeom prst="rect">
            <a:avLst/>
          </a:prstGeom>
        </p:spPr>
      </p:pic>
      <p:pic>
        <p:nvPicPr>
          <p:cNvPr id="16" name="Рисунок 15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56745"/>
            <a:ext cx="1541737" cy="1072055"/>
          </a:xfrm>
          <a:prstGeom prst="rect">
            <a:avLst/>
          </a:prstGeom>
          <a:noFill/>
        </p:spPr>
      </p:pic>
      <p:pic>
        <p:nvPicPr>
          <p:cNvPr id="17" name="Рисунок 16" descr="C:\Users\User\Desktop\e596fb9b-989e-403d-a99b-1bbd6a4392d4.jpg"/>
          <p:cNvPicPr/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7704" y="250380"/>
            <a:ext cx="1450428" cy="1450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D:\Users\vasilyeva.tv\Desktop\Эмблема Минобрнауки РБ\лого минобр цвет rgb.pn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523087"/>
            <a:ext cx="1242191" cy="96169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5006380" y="2130426"/>
            <a:ext cx="4065179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Центр образования цифровой и гуманитарной </a:t>
            </a:r>
            <a:r>
              <a:rPr lang="ru-RU" sz="15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направленностей</a:t>
            </a:r>
          </a:p>
          <a:p>
            <a:pPr algn="ctr"/>
            <a:r>
              <a:rPr lang="ru-RU" sz="15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 </a:t>
            </a:r>
            <a:r>
              <a:rPr lang="ru-RU" sz="1500" b="1" dirty="0" smtClean="0">
                <a:solidFill>
                  <a:srgbClr val="FF0000"/>
                </a:solidFill>
                <a:latin typeface="Roboto"/>
              </a:rPr>
              <a:t>«ТОЧКА РОСТА»</a:t>
            </a:r>
            <a:r>
              <a:rPr lang="ru-RU" sz="1500" dirty="0" smtClean="0">
                <a:solidFill>
                  <a:srgbClr val="FF0000"/>
                </a:solidFill>
                <a:latin typeface="Roboto"/>
              </a:rPr>
              <a:t> </a:t>
            </a:r>
            <a:r>
              <a:rPr lang="ru-RU" sz="15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на </a:t>
            </a:r>
            <a:r>
              <a:rPr lang="ru-RU" sz="15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базе Муниципального общеобразовательного бюджетного учреждения средняя общеобразовательная школа с. Дмитриевка муниципального района Уфимский район Республики Башкортостан</a:t>
            </a:r>
            <a:endParaRPr lang="ru-RU" sz="1500" dirty="0">
              <a:solidFill>
                <a:schemeClr val="tx2">
                  <a:lumMod val="60000"/>
                  <a:lumOff val="40000"/>
                </a:schemeClr>
              </a:solidFill>
              <a:latin typeface="Roboto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48780" y="4351336"/>
            <a:ext cx="422277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Реализует  общеобразовательные программы </a:t>
            </a:r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по предметным областям </a:t>
            </a:r>
            <a:r>
              <a:rPr lang="ru-RU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«Технология», «Информатика», «ОБЖ»</a:t>
            </a:r>
            <a:endParaRPr lang="ru-RU" sz="1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0772" y="1938720"/>
            <a:ext cx="3634780" cy="272433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82048" y="4993076"/>
            <a:ext cx="381120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тел.:</a:t>
            </a:r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+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7(347)27-00-78 </a:t>
            </a:r>
          </a:p>
          <a:p>
            <a:pPr algn="ctr"/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e-</a:t>
            </a:r>
            <a:r>
              <a:rPr lang="ru-RU" sz="14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mail</a:t>
            </a:r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: dmitrievka-mobu@mail.ru. сайт: http://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dmitrsosh.wmsite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.</a:t>
            </a:r>
          </a:p>
          <a:p>
            <a:pPr algn="ctr"/>
            <a:r>
              <a:rPr lang="ru-RU" dirty="0">
                <a:solidFill>
                  <a:srgbClr val="202124"/>
                </a:solidFill>
                <a:latin typeface="arial" panose="020B0604020202020204" pitchFamily="34" charset="0"/>
              </a:rPr>
              <a:t/>
            </a:r>
            <a:br>
              <a:rPr lang="ru-RU" dirty="0">
                <a:solidFill>
                  <a:srgbClr val="202124"/>
                </a:solidFill>
                <a:latin typeface="arial" panose="020B0604020202020204" pitchFamily="34" charset="0"/>
              </a:rPr>
            </a:b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76056" y="5174090"/>
            <a:ext cx="388843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  <a:latin typeface="Roboto"/>
              </a:rPr>
              <a:t>Комфортная среда 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обучения школьников и формирование у них современных технологических и гуманитарных навыков</a:t>
            </a:r>
            <a:endParaRPr lang="ru-RU" sz="1400" dirty="0">
              <a:solidFill>
                <a:schemeClr val="tx2">
                  <a:lumMod val="60000"/>
                  <a:lumOff val="40000"/>
                </a:schemeClr>
              </a:solidFill>
              <a:latin typeface="Robot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15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92071" y="-33314"/>
            <a:ext cx="2251929" cy="1954924"/>
          </a:xfrm>
          <a:prstGeom prst="rect">
            <a:avLst/>
          </a:prstGeom>
        </p:spPr>
      </p:pic>
      <p:grpSp>
        <p:nvGrpSpPr>
          <p:cNvPr id="2050" name="Group 31"/>
          <p:cNvGrpSpPr>
            <a:grpSpLocks/>
          </p:cNvGrpSpPr>
          <p:nvPr/>
        </p:nvGrpSpPr>
        <p:grpSpPr bwMode="auto">
          <a:xfrm>
            <a:off x="184150" y="6336616"/>
            <a:ext cx="3443288" cy="477838"/>
            <a:chOff x="290" y="216"/>
            <a:chExt cx="5422" cy="752"/>
          </a:xfrm>
        </p:grpSpPr>
        <p:sp>
          <p:nvSpPr>
            <p:cNvPr id="114" name="Freeform 32"/>
            <p:cNvSpPr>
              <a:spLocks/>
            </p:cNvSpPr>
            <p:nvPr/>
          </p:nvSpPr>
          <p:spPr bwMode="auto">
            <a:xfrm>
              <a:off x="302" y="595"/>
              <a:ext cx="879" cy="360"/>
            </a:xfrm>
            <a:custGeom>
              <a:avLst/>
              <a:gdLst>
                <a:gd name="T0" fmla="*/ 0 w 879"/>
                <a:gd name="T1" fmla="*/ 595 h 360"/>
                <a:gd name="T2" fmla="*/ 369 w 879"/>
                <a:gd name="T3" fmla="*/ 955 h 360"/>
                <a:gd name="T4" fmla="*/ 879 w 879"/>
                <a:gd name="T5" fmla="*/ 955 h 360"/>
                <a:gd name="T6" fmla="*/ 510 w 879"/>
                <a:gd name="T7" fmla="*/ 595 h 360"/>
                <a:gd name="T8" fmla="*/ 0 w 879"/>
                <a:gd name="T9" fmla="*/ 595 h 3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0">
                  <a:moveTo>
                    <a:pt x="0" y="0"/>
                  </a:moveTo>
                  <a:lnTo>
                    <a:pt x="369" y="360"/>
                  </a:lnTo>
                  <a:lnTo>
                    <a:pt x="879" y="360"/>
                  </a:lnTo>
                  <a:lnTo>
                    <a:pt x="51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5" name="Freeform 33"/>
            <p:cNvSpPr>
              <a:spLocks/>
            </p:cNvSpPr>
            <p:nvPr/>
          </p:nvSpPr>
          <p:spPr bwMode="auto">
            <a:xfrm>
              <a:off x="864" y="227"/>
              <a:ext cx="876" cy="363"/>
            </a:xfrm>
            <a:custGeom>
              <a:avLst/>
              <a:gdLst>
                <a:gd name="T0" fmla="*/ 0 w 876"/>
                <a:gd name="T1" fmla="*/ 590 h 363"/>
                <a:gd name="T2" fmla="*/ 371 w 876"/>
                <a:gd name="T3" fmla="*/ 228 h 363"/>
                <a:gd name="T4" fmla="*/ 876 w 876"/>
                <a:gd name="T5" fmla="*/ 228 h 363"/>
                <a:gd name="T6" fmla="*/ 505 w 876"/>
                <a:gd name="T7" fmla="*/ 590 h 363"/>
                <a:gd name="T8" fmla="*/ 0 w 876"/>
                <a:gd name="T9" fmla="*/ 590 h 3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6" h="363">
                  <a:moveTo>
                    <a:pt x="0" y="362"/>
                  </a:moveTo>
                  <a:lnTo>
                    <a:pt x="371" y="0"/>
                  </a:lnTo>
                  <a:lnTo>
                    <a:pt x="876" y="0"/>
                  </a:lnTo>
                  <a:lnTo>
                    <a:pt x="505" y="362"/>
                  </a:lnTo>
                  <a:lnTo>
                    <a:pt x="0" y="362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6" name="Freeform 34"/>
            <p:cNvSpPr>
              <a:spLocks/>
            </p:cNvSpPr>
            <p:nvPr/>
          </p:nvSpPr>
          <p:spPr bwMode="auto">
            <a:xfrm>
              <a:off x="1442" y="595"/>
              <a:ext cx="879" cy="360"/>
            </a:xfrm>
            <a:custGeom>
              <a:avLst/>
              <a:gdLst>
                <a:gd name="T0" fmla="*/ 0 w 879"/>
                <a:gd name="T1" fmla="*/ 595 h 360"/>
                <a:gd name="T2" fmla="*/ 369 w 879"/>
                <a:gd name="T3" fmla="*/ 955 h 360"/>
                <a:gd name="T4" fmla="*/ 879 w 879"/>
                <a:gd name="T5" fmla="*/ 955 h 360"/>
                <a:gd name="T6" fmla="*/ 510 w 879"/>
                <a:gd name="T7" fmla="*/ 595 h 360"/>
                <a:gd name="T8" fmla="*/ 0 w 879"/>
                <a:gd name="T9" fmla="*/ 595 h 3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0">
                  <a:moveTo>
                    <a:pt x="0" y="0"/>
                  </a:moveTo>
                  <a:lnTo>
                    <a:pt x="369" y="360"/>
                  </a:lnTo>
                  <a:lnTo>
                    <a:pt x="879" y="360"/>
                  </a:lnTo>
                  <a:lnTo>
                    <a:pt x="51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7" name="Freeform 35"/>
            <p:cNvSpPr>
              <a:spLocks/>
            </p:cNvSpPr>
            <p:nvPr/>
          </p:nvSpPr>
          <p:spPr bwMode="auto">
            <a:xfrm>
              <a:off x="1980" y="227"/>
              <a:ext cx="879" cy="363"/>
            </a:xfrm>
            <a:custGeom>
              <a:avLst/>
              <a:gdLst>
                <a:gd name="T0" fmla="*/ 0 w 879"/>
                <a:gd name="T1" fmla="*/ 590 h 363"/>
                <a:gd name="T2" fmla="*/ 371 w 879"/>
                <a:gd name="T3" fmla="*/ 228 h 363"/>
                <a:gd name="T4" fmla="*/ 878 w 879"/>
                <a:gd name="T5" fmla="*/ 228 h 363"/>
                <a:gd name="T6" fmla="*/ 507 w 879"/>
                <a:gd name="T7" fmla="*/ 590 h 363"/>
                <a:gd name="T8" fmla="*/ 0 w 879"/>
                <a:gd name="T9" fmla="*/ 590 h 3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3">
                  <a:moveTo>
                    <a:pt x="0" y="362"/>
                  </a:moveTo>
                  <a:lnTo>
                    <a:pt x="371" y="0"/>
                  </a:lnTo>
                  <a:lnTo>
                    <a:pt x="878" y="0"/>
                  </a:lnTo>
                  <a:lnTo>
                    <a:pt x="507" y="362"/>
                  </a:lnTo>
                  <a:lnTo>
                    <a:pt x="0" y="362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8" name="Freeform 36"/>
            <p:cNvSpPr>
              <a:spLocks/>
            </p:cNvSpPr>
            <p:nvPr/>
          </p:nvSpPr>
          <p:spPr bwMode="auto">
            <a:xfrm>
              <a:off x="2541" y="595"/>
              <a:ext cx="879" cy="360"/>
            </a:xfrm>
            <a:custGeom>
              <a:avLst/>
              <a:gdLst>
                <a:gd name="T0" fmla="*/ 0 w 879"/>
                <a:gd name="T1" fmla="*/ 595 h 360"/>
                <a:gd name="T2" fmla="*/ 368 w 879"/>
                <a:gd name="T3" fmla="*/ 955 h 360"/>
                <a:gd name="T4" fmla="*/ 878 w 879"/>
                <a:gd name="T5" fmla="*/ 955 h 360"/>
                <a:gd name="T6" fmla="*/ 509 w 879"/>
                <a:gd name="T7" fmla="*/ 595 h 360"/>
                <a:gd name="T8" fmla="*/ 0 w 879"/>
                <a:gd name="T9" fmla="*/ 595 h 3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0">
                  <a:moveTo>
                    <a:pt x="0" y="0"/>
                  </a:moveTo>
                  <a:lnTo>
                    <a:pt x="368" y="360"/>
                  </a:lnTo>
                  <a:lnTo>
                    <a:pt x="878" y="360"/>
                  </a:lnTo>
                  <a:lnTo>
                    <a:pt x="50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9" name="Freeform 37"/>
            <p:cNvSpPr>
              <a:spLocks/>
            </p:cNvSpPr>
            <p:nvPr/>
          </p:nvSpPr>
          <p:spPr bwMode="auto">
            <a:xfrm>
              <a:off x="3120" y="227"/>
              <a:ext cx="879" cy="363"/>
            </a:xfrm>
            <a:custGeom>
              <a:avLst/>
              <a:gdLst>
                <a:gd name="T0" fmla="*/ 0 w 879"/>
                <a:gd name="T1" fmla="*/ 590 h 363"/>
                <a:gd name="T2" fmla="*/ 371 w 879"/>
                <a:gd name="T3" fmla="*/ 228 h 363"/>
                <a:gd name="T4" fmla="*/ 878 w 879"/>
                <a:gd name="T5" fmla="*/ 228 h 363"/>
                <a:gd name="T6" fmla="*/ 507 w 879"/>
                <a:gd name="T7" fmla="*/ 590 h 363"/>
                <a:gd name="T8" fmla="*/ 0 w 879"/>
                <a:gd name="T9" fmla="*/ 590 h 3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3">
                  <a:moveTo>
                    <a:pt x="0" y="362"/>
                  </a:moveTo>
                  <a:lnTo>
                    <a:pt x="371" y="0"/>
                  </a:lnTo>
                  <a:lnTo>
                    <a:pt x="878" y="0"/>
                  </a:lnTo>
                  <a:lnTo>
                    <a:pt x="507" y="362"/>
                  </a:lnTo>
                  <a:lnTo>
                    <a:pt x="0" y="362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0" name="Freeform 38"/>
            <p:cNvSpPr>
              <a:spLocks/>
            </p:cNvSpPr>
            <p:nvPr/>
          </p:nvSpPr>
          <p:spPr bwMode="auto">
            <a:xfrm>
              <a:off x="3681" y="595"/>
              <a:ext cx="876" cy="360"/>
            </a:xfrm>
            <a:custGeom>
              <a:avLst/>
              <a:gdLst>
                <a:gd name="T0" fmla="*/ 0 w 876"/>
                <a:gd name="T1" fmla="*/ 595 h 360"/>
                <a:gd name="T2" fmla="*/ 368 w 876"/>
                <a:gd name="T3" fmla="*/ 955 h 360"/>
                <a:gd name="T4" fmla="*/ 876 w 876"/>
                <a:gd name="T5" fmla="*/ 955 h 360"/>
                <a:gd name="T6" fmla="*/ 507 w 876"/>
                <a:gd name="T7" fmla="*/ 595 h 360"/>
                <a:gd name="T8" fmla="*/ 0 w 876"/>
                <a:gd name="T9" fmla="*/ 595 h 3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6" h="360">
                  <a:moveTo>
                    <a:pt x="0" y="0"/>
                  </a:moveTo>
                  <a:lnTo>
                    <a:pt x="368" y="360"/>
                  </a:lnTo>
                  <a:lnTo>
                    <a:pt x="876" y="360"/>
                  </a:lnTo>
                  <a:lnTo>
                    <a:pt x="50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1" name="Freeform 39"/>
            <p:cNvSpPr>
              <a:spLocks/>
            </p:cNvSpPr>
            <p:nvPr/>
          </p:nvSpPr>
          <p:spPr bwMode="auto">
            <a:xfrm>
              <a:off x="4240" y="227"/>
              <a:ext cx="879" cy="363"/>
            </a:xfrm>
            <a:custGeom>
              <a:avLst/>
              <a:gdLst>
                <a:gd name="T0" fmla="*/ 0 w 879"/>
                <a:gd name="T1" fmla="*/ 590 h 363"/>
                <a:gd name="T2" fmla="*/ 371 w 879"/>
                <a:gd name="T3" fmla="*/ 228 h 363"/>
                <a:gd name="T4" fmla="*/ 878 w 879"/>
                <a:gd name="T5" fmla="*/ 228 h 363"/>
                <a:gd name="T6" fmla="*/ 507 w 879"/>
                <a:gd name="T7" fmla="*/ 590 h 363"/>
                <a:gd name="T8" fmla="*/ 0 w 879"/>
                <a:gd name="T9" fmla="*/ 590 h 3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3">
                  <a:moveTo>
                    <a:pt x="0" y="362"/>
                  </a:moveTo>
                  <a:lnTo>
                    <a:pt x="371" y="0"/>
                  </a:lnTo>
                  <a:lnTo>
                    <a:pt x="878" y="0"/>
                  </a:lnTo>
                  <a:lnTo>
                    <a:pt x="507" y="362"/>
                  </a:lnTo>
                  <a:lnTo>
                    <a:pt x="0" y="362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2" name="Freeform 40"/>
            <p:cNvSpPr>
              <a:spLocks/>
            </p:cNvSpPr>
            <p:nvPr/>
          </p:nvSpPr>
          <p:spPr bwMode="auto">
            <a:xfrm>
              <a:off x="4821" y="595"/>
              <a:ext cx="879" cy="360"/>
            </a:xfrm>
            <a:custGeom>
              <a:avLst/>
              <a:gdLst>
                <a:gd name="T0" fmla="*/ 0 w 879"/>
                <a:gd name="T1" fmla="*/ 595 h 360"/>
                <a:gd name="T2" fmla="*/ 368 w 879"/>
                <a:gd name="T3" fmla="*/ 955 h 360"/>
                <a:gd name="T4" fmla="*/ 878 w 879"/>
                <a:gd name="T5" fmla="*/ 955 h 360"/>
                <a:gd name="T6" fmla="*/ 509 w 879"/>
                <a:gd name="T7" fmla="*/ 595 h 360"/>
                <a:gd name="T8" fmla="*/ 0 w 879"/>
                <a:gd name="T9" fmla="*/ 595 h 3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0">
                  <a:moveTo>
                    <a:pt x="0" y="0"/>
                  </a:moveTo>
                  <a:lnTo>
                    <a:pt x="368" y="360"/>
                  </a:lnTo>
                  <a:lnTo>
                    <a:pt x="878" y="360"/>
                  </a:lnTo>
                  <a:lnTo>
                    <a:pt x="50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16" name="image14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04248" y="5949280"/>
            <a:ext cx="2091624" cy="69368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48674" y="694991"/>
            <a:ext cx="81381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Roboto"/>
              </a:rPr>
              <a:t>Центр «Точка роста» - часть образовательной среды общеобразовательной организации</a:t>
            </a:r>
            <a:endParaRPr lang="ru-RU" sz="1600" b="1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429" y="1607785"/>
            <a:ext cx="3414491" cy="256086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211960" y="1607785"/>
            <a:ext cx="457937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Преподавание учебных предметов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Внеурочная деятельность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Дополнительное образование детей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Проведение внеклассных мероприятий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Участвуем и приглашаем на мероприятия, в том числе и на дистанционном формате с участием обучающихся из других образовательных организация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accent1">
                  <a:lumMod val="75000"/>
                </a:schemeClr>
              </a:solidFill>
              <a:latin typeface="Roboto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ru-RU" sz="1600" dirty="0">
              <a:solidFill>
                <a:schemeClr val="accent1">
                  <a:lumMod val="75000"/>
                </a:schemeClr>
              </a:solidFill>
              <a:latin typeface="Roboto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37429" y="4365105"/>
            <a:ext cx="824937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Обучающиеся и педагоги 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 </a:t>
            </a:r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получают дополнительные возможности для внедрения на уровнях начального общего и основного общего образования новых методов обучения и воспитания, образовательных технологий, обеспечивающих освоение обучающимися основных и дополнительных общеобразовательных программ естественнонаучного и технического профилей. Дополнительное обучение в центре позволяет выявлять и развивать способности школьников, а также помогает при работе с одаренными 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детьми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  <a:endParaRPr lang="ru-RU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215038"/>
            <a:ext cx="9144000" cy="6858001"/>
          </a:xfrm>
          <a:prstGeom prst="rect">
            <a:avLst/>
          </a:prstGeom>
        </p:spPr>
      </p:pic>
      <p:pic>
        <p:nvPicPr>
          <p:cNvPr id="5" name="image15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92071" y="-33314"/>
            <a:ext cx="2251929" cy="1954924"/>
          </a:xfrm>
          <a:prstGeom prst="rect">
            <a:avLst/>
          </a:prstGeom>
        </p:spPr>
      </p:pic>
      <p:pic>
        <p:nvPicPr>
          <p:cNvPr id="6" name="image14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04248" y="5949280"/>
            <a:ext cx="2091624" cy="693683"/>
          </a:xfrm>
          <a:prstGeom prst="rect">
            <a:avLst/>
          </a:prstGeom>
        </p:spPr>
      </p:pic>
      <p:grpSp>
        <p:nvGrpSpPr>
          <p:cNvPr id="7" name="Group 31"/>
          <p:cNvGrpSpPr>
            <a:grpSpLocks/>
          </p:cNvGrpSpPr>
          <p:nvPr/>
        </p:nvGrpSpPr>
        <p:grpSpPr bwMode="auto">
          <a:xfrm>
            <a:off x="184150" y="6336616"/>
            <a:ext cx="3443288" cy="477838"/>
            <a:chOff x="290" y="216"/>
            <a:chExt cx="5422" cy="752"/>
          </a:xfrm>
        </p:grpSpPr>
        <p:sp>
          <p:nvSpPr>
            <p:cNvPr id="8" name="Freeform 32"/>
            <p:cNvSpPr>
              <a:spLocks/>
            </p:cNvSpPr>
            <p:nvPr/>
          </p:nvSpPr>
          <p:spPr bwMode="auto">
            <a:xfrm>
              <a:off x="302" y="595"/>
              <a:ext cx="879" cy="360"/>
            </a:xfrm>
            <a:custGeom>
              <a:avLst/>
              <a:gdLst>
                <a:gd name="T0" fmla="*/ 0 w 879"/>
                <a:gd name="T1" fmla="*/ 595 h 360"/>
                <a:gd name="T2" fmla="*/ 369 w 879"/>
                <a:gd name="T3" fmla="*/ 955 h 360"/>
                <a:gd name="T4" fmla="*/ 879 w 879"/>
                <a:gd name="T5" fmla="*/ 955 h 360"/>
                <a:gd name="T6" fmla="*/ 510 w 879"/>
                <a:gd name="T7" fmla="*/ 595 h 360"/>
                <a:gd name="T8" fmla="*/ 0 w 879"/>
                <a:gd name="T9" fmla="*/ 595 h 3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0">
                  <a:moveTo>
                    <a:pt x="0" y="0"/>
                  </a:moveTo>
                  <a:lnTo>
                    <a:pt x="369" y="360"/>
                  </a:lnTo>
                  <a:lnTo>
                    <a:pt x="879" y="360"/>
                  </a:lnTo>
                  <a:lnTo>
                    <a:pt x="51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33"/>
            <p:cNvSpPr>
              <a:spLocks/>
            </p:cNvSpPr>
            <p:nvPr/>
          </p:nvSpPr>
          <p:spPr bwMode="auto">
            <a:xfrm>
              <a:off x="864" y="227"/>
              <a:ext cx="876" cy="363"/>
            </a:xfrm>
            <a:custGeom>
              <a:avLst/>
              <a:gdLst>
                <a:gd name="T0" fmla="*/ 0 w 876"/>
                <a:gd name="T1" fmla="*/ 590 h 363"/>
                <a:gd name="T2" fmla="*/ 371 w 876"/>
                <a:gd name="T3" fmla="*/ 228 h 363"/>
                <a:gd name="T4" fmla="*/ 876 w 876"/>
                <a:gd name="T5" fmla="*/ 228 h 363"/>
                <a:gd name="T6" fmla="*/ 505 w 876"/>
                <a:gd name="T7" fmla="*/ 590 h 363"/>
                <a:gd name="T8" fmla="*/ 0 w 876"/>
                <a:gd name="T9" fmla="*/ 590 h 3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6" h="363">
                  <a:moveTo>
                    <a:pt x="0" y="362"/>
                  </a:moveTo>
                  <a:lnTo>
                    <a:pt x="371" y="0"/>
                  </a:lnTo>
                  <a:lnTo>
                    <a:pt x="876" y="0"/>
                  </a:lnTo>
                  <a:lnTo>
                    <a:pt x="505" y="362"/>
                  </a:lnTo>
                  <a:lnTo>
                    <a:pt x="0" y="362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34"/>
            <p:cNvSpPr>
              <a:spLocks/>
            </p:cNvSpPr>
            <p:nvPr/>
          </p:nvSpPr>
          <p:spPr bwMode="auto">
            <a:xfrm>
              <a:off x="1442" y="595"/>
              <a:ext cx="879" cy="360"/>
            </a:xfrm>
            <a:custGeom>
              <a:avLst/>
              <a:gdLst>
                <a:gd name="T0" fmla="*/ 0 w 879"/>
                <a:gd name="T1" fmla="*/ 595 h 360"/>
                <a:gd name="T2" fmla="*/ 369 w 879"/>
                <a:gd name="T3" fmla="*/ 955 h 360"/>
                <a:gd name="T4" fmla="*/ 879 w 879"/>
                <a:gd name="T5" fmla="*/ 955 h 360"/>
                <a:gd name="T6" fmla="*/ 510 w 879"/>
                <a:gd name="T7" fmla="*/ 595 h 360"/>
                <a:gd name="T8" fmla="*/ 0 w 879"/>
                <a:gd name="T9" fmla="*/ 595 h 3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0">
                  <a:moveTo>
                    <a:pt x="0" y="0"/>
                  </a:moveTo>
                  <a:lnTo>
                    <a:pt x="369" y="360"/>
                  </a:lnTo>
                  <a:lnTo>
                    <a:pt x="879" y="360"/>
                  </a:lnTo>
                  <a:lnTo>
                    <a:pt x="51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Freeform 35"/>
            <p:cNvSpPr>
              <a:spLocks/>
            </p:cNvSpPr>
            <p:nvPr/>
          </p:nvSpPr>
          <p:spPr bwMode="auto">
            <a:xfrm>
              <a:off x="1980" y="227"/>
              <a:ext cx="879" cy="363"/>
            </a:xfrm>
            <a:custGeom>
              <a:avLst/>
              <a:gdLst>
                <a:gd name="T0" fmla="*/ 0 w 879"/>
                <a:gd name="T1" fmla="*/ 590 h 363"/>
                <a:gd name="T2" fmla="*/ 371 w 879"/>
                <a:gd name="T3" fmla="*/ 228 h 363"/>
                <a:gd name="T4" fmla="*/ 878 w 879"/>
                <a:gd name="T5" fmla="*/ 228 h 363"/>
                <a:gd name="T6" fmla="*/ 507 w 879"/>
                <a:gd name="T7" fmla="*/ 590 h 363"/>
                <a:gd name="T8" fmla="*/ 0 w 879"/>
                <a:gd name="T9" fmla="*/ 590 h 3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3">
                  <a:moveTo>
                    <a:pt x="0" y="362"/>
                  </a:moveTo>
                  <a:lnTo>
                    <a:pt x="371" y="0"/>
                  </a:lnTo>
                  <a:lnTo>
                    <a:pt x="878" y="0"/>
                  </a:lnTo>
                  <a:lnTo>
                    <a:pt x="507" y="362"/>
                  </a:lnTo>
                  <a:lnTo>
                    <a:pt x="0" y="362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Freeform 36"/>
            <p:cNvSpPr>
              <a:spLocks/>
            </p:cNvSpPr>
            <p:nvPr/>
          </p:nvSpPr>
          <p:spPr bwMode="auto">
            <a:xfrm>
              <a:off x="2541" y="595"/>
              <a:ext cx="879" cy="360"/>
            </a:xfrm>
            <a:custGeom>
              <a:avLst/>
              <a:gdLst>
                <a:gd name="T0" fmla="*/ 0 w 879"/>
                <a:gd name="T1" fmla="*/ 595 h 360"/>
                <a:gd name="T2" fmla="*/ 368 w 879"/>
                <a:gd name="T3" fmla="*/ 955 h 360"/>
                <a:gd name="T4" fmla="*/ 878 w 879"/>
                <a:gd name="T5" fmla="*/ 955 h 360"/>
                <a:gd name="T6" fmla="*/ 509 w 879"/>
                <a:gd name="T7" fmla="*/ 595 h 360"/>
                <a:gd name="T8" fmla="*/ 0 w 879"/>
                <a:gd name="T9" fmla="*/ 595 h 3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0">
                  <a:moveTo>
                    <a:pt x="0" y="0"/>
                  </a:moveTo>
                  <a:lnTo>
                    <a:pt x="368" y="360"/>
                  </a:lnTo>
                  <a:lnTo>
                    <a:pt x="878" y="360"/>
                  </a:lnTo>
                  <a:lnTo>
                    <a:pt x="50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37"/>
            <p:cNvSpPr>
              <a:spLocks/>
            </p:cNvSpPr>
            <p:nvPr/>
          </p:nvSpPr>
          <p:spPr bwMode="auto">
            <a:xfrm>
              <a:off x="3120" y="227"/>
              <a:ext cx="879" cy="363"/>
            </a:xfrm>
            <a:custGeom>
              <a:avLst/>
              <a:gdLst>
                <a:gd name="T0" fmla="*/ 0 w 879"/>
                <a:gd name="T1" fmla="*/ 590 h 363"/>
                <a:gd name="T2" fmla="*/ 371 w 879"/>
                <a:gd name="T3" fmla="*/ 228 h 363"/>
                <a:gd name="T4" fmla="*/ 878 w 879"/>
                <a:gd name="T5" fmla="*/ 228 h 363"/>
                <a:gd name="T6" fmla="*/ 507 w 879"/>
                <a:gd name="T7" fmla="*/ 590 h 363"/>
                <a:gd name="T8" fmla="*/ 0 w 879"/>
                <a:gd name="T9" fmla="*/ 590 h 3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3">
                  <a:moveTo>
                    <a:pt x="0" y="362"/>
                  </a:moveTo>
                  <a:lnTo>
                    <a:pt x="371" y="0"/>
                  </a:lnTo>
                  <a:lnTo>
                    <a:pt x="878" y="0"/>
                  </a:lnTo>
                  <a:lnTo>
                    <a:pt x="507" y="362"/>
                  </a:lnTo>
                  <a:lnTo>
                    <a:pt x="0" y="362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Freeform 38"/>
            <p:cNvSpPr>
              <a:spLocks/>
            </p:cNvSpPr>
            <p:nvPr/>
          </p:nvSpPr>
          <p:spPr bwMode="auto">
            <a:xfrm>
              <a:off x="3681" y="595"/>
              <a:ext cx="876" cy="360"/>
            </a:xfrm>
            <a:custGeom>
              <a:avLst/>
              <a:gdLst>
                <a:gd name="T0" fmla="*/ 0 w 876"/>
                <a:gd name="T1" fmla="*/ 595 h 360"/>
                <a:gd name="T2" fmla="*/ 368 w 876"/>
                <a:gd name="T3" fmla="*/ 955 h 360"/>
                <a:gd name="T4" fmla="*/ 876 w 876"/>
                <a:gd name="T5" fmla="*/ 955 h 360"/>
                <a:gd name="T6" fmla="*/ 507 w 876"/>
                <a:gd name="T7" fmla="*/ 595 h 360"/>
                <a:gd name="T8" fmla="*/ 0 w 876"/>
                <a:gd name="T9" fmla="*/ 595 h 3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6" h="360">
                  <a:moveTo>
                    <a:pt x="0" y="0"/>
                  </a:moveTo>
                  <a:lnTo>
                    <a:pt x="368" y="360"/>
                  </a:lnTo>
                  <a:lnTo>
                    <a:pt x="876" y="360"/>
                  </a:lnTo>
                  <a:lnTo>
                    <a:pt x="50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Freeform 39"/>
            <p:cNvSpPr>
              <a:spLocks/>
            </p:cNvSpPr>
            <p:nvPr/>
          </p:nvSpPr>
          <p:spPr bwMode="auto">
            <a:xfrm>
              <a:off x="4240" y="227"/>
              <a:ext cx="879" cy="363"/>
            </a:xfrm>
            <a:custGeom>
              <a:avLst/>
              <a:gdLst>
                <a:gd name="T0" fmla="*/ 0 w 879"/>
                <a:gd name="T1" fmla="*/ 590 h 363"/>
                <a:gd name="T2" fmla="*/ 371 w 879"/>
                <a:gd name="T3" fmla="*/ 228 h 363"/>
                <a:gd name="T4" fmla="*/ 878 w 879"/>
                <a:gd name="T5" fmla="*/ 228 h 363"/>
                <a:gd name="T6" fmla="*/ 507 w 879"/>
                <a:gd name="T7" fmla="*/ 590 h 363"/>
                <a:gd name="T8" fmla="*/ 0 w 879"/>
                <a:gd name="T9" fmla="*/ 590 h 3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3">
                  <a:moveTo>
                    <a:pt x="0" y="362"/>
                  </a:moveTo>
                  <a:lnTo>
                    <a:pt x="371" y="0"/>
                  </a:lnTo>
                  <a:lnTo>
                    <a:pt x="878" y="0"/>
                  </a:lnTo>
                  <a:lnTo>
                    <a:pt x="507" y="362"/>
                  </a:lnTo>
                  <a:lnTo>
                    <a:pt x="0" y="362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Freeform 40"/>
            <p:cNvSpPr>
              <a:spLocks/>
            </p:cNvSpPr>
            <p:nvPr/>
          </p:nvSpPr>
          <p:spPr bwMode="auto">
            <a:xfrm>
              <a:off x="4821" y="595"/>
              <a:ext cx="879" cy="360"/>
            </a:xfrm>
            <a:custGeom>
              <a:avLst/>
              <a:gdLst>
                <a:gd name="T0" fmla="*/ 0 w 879"/>
                <a:gd name="T1" fmla="*/ 595 h 360"/>
                <a:gd name="T2" fmla="*/ 368 w 879"/>
                <a:gd name="T3" fmla="*/ 955 h 360"/>
                <a:gd name="T4" fmla="*/ 878 w 879"/>
                <a:gd name="T5" fmla="*/ 955 h 360"/>
                <a:gd name="T6" fmla="*/ 509 w 879"/>
                <a:gd name="T7" fmla="*/ 595 h 360"/>
                <a:gd name="T8" fmla="*/ 0 w 879"/>
                <a:gd name="T9" fmla="*/ 595 h 3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0">
                  <a:moveTo>
                    <a:pt x="0" y="0"/>
                  </a:moveTo>
                  <a:lnTo>
                    <a:pt x="368" y="360"/>
                  </a:lnTo>
                  <a:lnTo>
                    <a:pt x="878" y="360"/>
                  </a:lnTo>
                  <a:lnTo>
                    <a:pt x="50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470878" y="548680"/>
            <a:ext cx="4533169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Roboto"/>
              </a:rPr>
              <a:t>  </a:t>
            </a:r>
          </a:p>
          <a:p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 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48674" y="1124745"/>
            <a:ext cx="4455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 </a:t>
            </a:r>
          </a:p>
          <a:p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 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51519" y="656269"/>
            <a:ext cx="60486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Реализуемые программы по учебным предметам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20405" y="1582276"/>
            <a:ext cx="6287171" cy="1420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ОБЖ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Технология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Информатика</a:t>
            </a: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  <a:latin typeface="Roboto"/>
            </a:endParaRPr>
          </a:p>
        </p:txBody>
      </p:sp>
      <p:sp>
        <p:nvSpPr>
          <p:cNvPr id="22" name="AutoShape 4" descr="https://dmitrievkasosh.02edu.ru/upload/medialibrary/bc0/kfznh4ddbomk9p8tb2j96f7ituj641x6/WhatsApp%20Image%202021-11-20%20at%2023.02.31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F:\Точка Роста\конкурс\WhatsApp Image 2021-12-15 at 09.19.38 (1)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318" y="2292438"/>
            <a:ext cx="2931790" cy="3909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Точка Роста\конкурс\WhatsApp Image 2021-12-22 at 13.11.03 (1)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71" y="3140968"/>
            <a:ext cx="2247714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Уроки &quot;Информатики&quot; в Точке рост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854" y="1148083"/>
            <a:ext cx="3385204" cy="2538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0849" y="3772171"/>
            <a:ext cx="1897215" cy="253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70115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72019" y="7330599"/>
            <a:ext cx="2728057" cy="2046043"/>
          </a:xfrm>
          <a:prstGeom prst="rect">
            <a:avLst/>
          </a:prstGeom>
        </p:spPr>
      </p:pic>
      <p:pic>
        <p:nvPicPr>
          <p:cNvPr id="5" name="image15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92071" y="-60610"/>
            <a:ext cx="2251929" cy="1954924"/>
          </a:xfrm>
          <a:prstGeom prst="rect">
            <a:avLst/>
          </a:prstGeom>
        </p:spPr>
      </p:pic>
      <p:grpSp>
        <p:nvGrpSpPr>
          <p:cNvPr id="7" name="Group 31"/>
          <p:cNvGrpSpPr>
            <a:grpSpLocks/>
          </p:cNvGrpSpPr>
          <p:nvPr/>
        </p:nvGrpSpPr>
        <p:grpSpPr bwMode="auto">
          <a:xfrm>
            <a:off x="184150" y="6336616"/>
            <a:ext cx="3443288" cy="477838"/>
            <a:chOff x="290" y="216"/>
            <a:chExt cx="5422" cy="752"/>
          </a:xfrm>
        </p:grpSpPr>
        <p:sp>
          <p:nvSpPr>
            <p:cNvPr id="8" name="Freeform 32"/>
            <p:cNvSpPr>
              <a:spLocks/>
            </p:cNvSpPr>
            <p:nvPr/>
          </p:nvSpPr>
          <p:spPr bwMode="auto">
            <a:xfrm>
              <a:off x="302" y="595"/>
              <a:ext cx="879" cy="360"/>
            </a:xfrm>
            <a:custGeom>
              <a:avLst/>
              <a:gdLst>
                <a:gd name="T0" fmla="*/ 0 w 879"/>
                <a:gd name="T1" fmla="*/ 595 h 360"/>
                <a:gd name="T2" fmla="*/ 369 w 879"/>
                <a:gd name="T3" fmla="*/ 955 h 360"/>
                <a:gd name="T4" fmla="*/ 879 w 879"/>
                <a:gd name="T5" fmla="*/ 955 h 360"/>
                <a:gd name="T6" fmla="*/ 510 w 879"/>
                <a:gd name="T7" fmla="*/ 595 h 360"/>
                <a:gd name="T8" fmla="*/ 0 w 879"/>
                <a:gd name="T9" fmla="*/ 595 h 3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0">
                  <a:moveTo>
                    <a:pt x="0" y="0"/>
                  </a:moveTo>
                  <a:lnTo>
                    <a:pt x="369" y="360"/>
                  </a:lnTo>
                  <a:lnTo>
                    <a:pt x="879" y="360"/>
                  </a:lnTo>
                  <a:lnTo>
                    <a:pt x="51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33"/>
            <p:cNvSpPr>
              <a:spLocks/>
            </p:cNvSpPr>
            <p:nvPr/>
          </p:nvSpPr>
          <p:spPr bwMode="auto">
            <a:xfrm>
              <a:off x="864" y="227"/>
              <a:ext cx="876" cy="363"/>
            </a:xfrm>
            <a:custGeom>
              <a:avLst/>
              <a:gdLst>
                <a:gd name="T0" fmla="*/ 0 w 876"/>
                <a:gd name="T1" fmla="*/ 590 h 363"/>
                <a:gd name="T2" fmla="*/ 371 w 876"/>
                <a:gd name="T3" fmla="*/ 228 h 363"/>
                <a:gd name="T4" fmla="*/ 876 w 876"/>
                <a:gd name="T5" fmla="*/ 228 h 363"/>
                <a:gd name="T6" fmla="*/ 505 w 876"/>
                <a:gd name="T7" fmla="*/ 590 h 363"/>
                <a:gd name="T8" fmla="*/ 0 w 876"/>
                <a:gd name="T9" fmla="*/ 590 h 3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6" h="363">
                  <a:moveTo>
                    <a:pt x="0" y="362"/>
                  </a:moveTo>
                  <a:lnTo>
                    <a:pt x="371" y="0"/>
                  </a:lnTo>
                  <a:lnTo>
                    <a:pt x="876" y="0"/>
                  </a:lnTo>
                  <a:lnTo>
                    <a:pt x="505" y="362"/>
                  </a:lnTo>
                  <a:lnTo>
                    <a:pt x="0" y="362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34"/>
            <p:cNvSpPr>
              <a:spLocks/>
            </p:cNvSpPr>
            <p:nvPr/>
          </p:nvSpPr>
          <p:spPr bwMode="auto">
            <a:xfrm>
              <a:off x="1442" y="595"/>
              <a:ext cx="879" cy="360"/>
            </a:xfrm>
            <a:custGeom>
              <a:avLst/>
              <a:gdLst>
                <a:gd name="T0" fmla="*/ 0 w 879"/>
                <a:gd name="T1" fmla="*/ 595 h 360"/>
                <a:gd name="T2" fmla="*/ 369 w 879"/>
                <a:gd name="T3" fmla="*/ 955 h 360"/>
                <a:gd name="T4" fmla="*/ 879 w 879"/>
                <a:gd name="T5" fmla="*/ 955 h 360"/>
                <a:gd name="T6" fmla="*/ 510 w 879"/>
                <a:gd name="T7" fmla="*/ 595 h 360"/>
                <a:gd name="T8" fmla="*/ 0 w 879"/>
                <a:gd name="T9" fmla="*/ 595 h 3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0">
                  <a:moveTo>
                    <a:pt x="0" y="0"/>
                  </a:moveTo>
                  <a:lnTo>
                    <a:pt x="369" y="360"/>
                  </a:lnTo>
                  <a:lnTo>
                    <a:pt x="879" y="360"/>
                  </a:lnTo>
                  <a:lnTo>
                    <a:pt x="51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Freeform 35"/>
            <p:cNvSpPr>
              <a:spLocks/>
            </p:cNvSpPr>
            <p:nvPr/>
          </p:nvSpPr>
          <p:spPr bwMode="auto">
            <a:xfrm>
              <a:off x="1980" y="227"/>
              <a:ext cx="879" cy="363"/>
            </a:xfrm>
            <a:custGeom>
              <a:avLst/>
              <a:gdLst>
                <a:gd name="T0" fmla="*/ 0 w 879"/>
                <a:gd name="T1" fmla="*/ 590 h 363"/>
                <a:gd name="T2" fmla="*/ 371 w 879"/>
                <a:gd name="T3" fmla="*/ 228 h 363"/>
                <a:gd name="T4" fmla="*/ 878 w 879"/>
                <a:gd name="T5" fmla="*/ 228 h 363"/>
                <a:gd name="T6" fmla="*/ 507 w 879"/>
                <a:gd name="T7" fmla="*/ 590 h 363"/>
                <a:gd name="T8" fmla="*/ 0 w 879"/>
                <a:gd name="T9" fmla="*/ 590 h 3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3">
                  <a:moveTo>
                    <a:pt x="0" y="362"/>
                  </a:moveTo>
                  <a:lnTo>
                    <a:pt x="371" y="0"/>
                  </a:lnTo>
                  <a:lnTo>
                    <a:pt x="878" y="0"/>
                  </a:lnTo>
                  <a:lnTo>
                    <a:pt x="507" y="362"/>
                  </a:lnTo>
                  <a:lnTo>
                    <a:pt x="0" y="362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Freeform 36"/>
            <p:cNvSpPr>
              <a:spLocks/>
            </p:cNvSpPr>
            <p:nvPr/>
          </p:nvSpPr>
          <p:spPr bwMode="auto">
            <a:xfrm>
              <a:off x="2541" y="595"/>
              <a:ext cx="879" cy="360"/>
            </a:xfrm>
            <a:custGeom>
              <a:avLst/>
              <a:gdLst>
                <a:gd name="T0" fmla="*/ 0 w 879"/>
                <a:gd name="T1" fmla="*/ 595 h 360"/>
                <a:gd name="T2" fmla="*/ 368 w 879"/>
                <a:gd name="T3" fmla="*/ 955 h 360"/>
                <a:gd name="T4" fmla="*/ 878 w 879"/>
                <a:gd name="T5" fmla="*/ 955 h 360"/>
                <a:gd name="T6" fmla="*/ 509 w 879"/>
                <a:gd name="T7" fmla="*/ 595 h 360"/>
                <a:gd name="T8" fmla="*/ 0 w 879"/>
                <a:gd name="T9" fmla="*/ 595 h 3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0">
                  <a:moveTo>
                    <a:pt x="0" y="0"/>
                  </a:moveTo>
                  <a:lnTo>
                    <a:pt x="368" y="360"/>
                  </a:lnTo>
                  <a:lnTo>
                    <a:pt x="878" y="360"/>
                  </a:lnTo>
                  <a:lnTo>
                    <a:pt x="50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37"/>
            <p:cNvSpPr>
              <a:spLocks/>
            </p:cNvSpPr>
            <p:nvPr/>
          </p:nvSpPr>
          <p:spPr bwMode="auto">
            <a:xfrm>
              <a:off x="3120" y="227"/>
              <a:ext cx="879" cy="363"/>
            </a:xfrm>
            <a:custGeom>
              <a:avLst/>
              <a:gdLst>
                <a:gd name="T0" fmla="*/ 0 w 879"/>
                <a:gd name="T1" fmla="*/ 590 h 363"/>
                <a:gd name="T2" fmla="*/ 371 w 879"/>
                <a:gd name="T3" fmla="*/ 228 h 363"/>
                <a:gd name="T4" fmla="*/ 878 w 879"/>
                <a:gd name="T5" fmla="*/ 228 h 363"/>
                <a:gd name="T6" fmla="*/ 507 w 879"/>
                <a:gd name="T7" fmla="*/ 590 h 363"/>
                <a:gd name="T8" fmla="*/ 0 w 879"/>
                <a:gd name="T9" fmla="*/ 590 h 3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3">
                  <a:moveTo>
                    <a:pt x="0" y="362"/>
                  </a:moveTo>
                  <a:lnTo>
                    <a:pt x="371" y="0"/>
                  </a:lnTo>
                  <a:lnTo>
                    <a:pt x="878" y="0"/>
                  </a:lnTo>
                  <a:lnTo>
                    <a:pt x="507" y="362"/>
                  </a:lnTo>
                  <a:lnTo>
                    <a:pt x="0" y="362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Freeform 38"/>
            <p:cNvSpPr>
              <a:spLocks/>
            </p:cNvSpPr>
            <p:nvPr/>
          </p:nvSpPr>
          <p:spPr bwMode="auto">
            <a:xfrm>
              <a:off x="3681" y="595"/>
              <a:ext cx="876" cy="360"/>
            </a:xfrm>
            <a:custGeom>
              <a:avLst/>
              <a:gdLst>
                <a:gd name="T0" fmla="*/ 0 w 876"/>
                <a:gd name="T1" fmla="*/ 595 h 360"/>
                <a:gd name="T2" fmla="*/ 368 w 876"/>
                <a:gd name="T3" fmla="*/ 955 h 360"/>
                <a:gd name="T4" fmla="*/ 876 w 876"/>
                <a:gd name="T5" fmla="*/ 955 h 360"/>
                <a:gd name="T6" fmla="*/ 507 w 876"/>
                <a:gd name="T7" fmla="*/ 595 h 360"/>
                <a:gd name="T8" fmla="*/ 0 w 876"/>
                <a:gd name="T9" fmla="*/ 595 h 3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6" h="360">
                  <a:moveTo>
                    <a:pt x="0" y="0"/>
                  </a:moveTo>
                  <a:lnTo>
                    <a:pt x="368" y="360"/>
                  </a:lnTo>
                  <a:lnTo>
                    <a:pt x="876" y="360"/>
                  </a:lnTo>
                  <a:lnTo>
                    <a:pt x="50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Freeform 39"/>
            <p:cNvSpPr>
              <a:spLocks/>
            </p:cNvSpPr>
            <p:nvPr/>
          </p:nvSpPr>
          <p:spPr bwMode="auto">
            <a:xfrm>
              <a:off x="4240" y="227"/>
              <a:ext cx="879" cy="363"/>
            </a:xfrm>
            <a:custGeom>
              <a:avLst/>
              <a:gdLst>
                <a:gd name="T0" fmla="*/ 0 w 879"/>
                <a:gd name="T1" fmla="*/ 590 h 363"/>
                <a:gd name="T2" fmla="*/ 371 w 879"/>
                <a:gd name="T3" fmla="*/ 228 h 363"/>
                <a:gd name="T4" fmla="*/ 878 w 879"/>
                <a:gd name="T5" fmla="*/ 228 h 363"/>
                <a:gd name="T6" fmla="*/ 507 w 879"/>
                <a:gd name="T7" fmla="*/ 590 h 363"/>
                <a:gd name="T8" fmla="*/ 0 w 879"/>
                <a:gd name="T9" fmla="*/ 590 h 3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3">
                  <a:moveTo>
                    <a:pt x="0" y="362"/>
                  </a:moveTo>
                  <a:lnTo>
                    <a:pt x="371" y="0"/>
                  </a:lnTo>
                  <a:lnTo>
                    <a:pt x="878" y="0"/>
                  </a:lnTo>
                  <a:lnTo>
                    <a:pt x="507" y="362"/>
                  </a:lnTo>
                  <a:lnTo>
                    <a:pt x="0" y="362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Freeform 40"/>
            <p:cNvSpPr>
              <a:spLocks/>
            </p:cNvSpPr>
            <p:nvPr/>
          </p:nvSpPr>
          <p:spPr bwMode="auto">
            <a:xfrm>
              <a:off x="4821" y="595"/>
              <a:ext cx="879" cy="360"/>
            </a:xfrm>
            <a:custGeom>
              <a:avLst/>
              <a:gdLst>
                <a:gd name="T0" fmla="*/ 0 w 879"/>
                <a:gd name="T1" fmla="*/ 595 h 360"/>
                <a:gd name="T2" fmla="*/ 368 w 879"/>
                <a:gd name="T3" fmla="*/ 955 h 360"/>
                <a:gd name="T4" fmla="*/ 878 w 879"/>
                <a:gd name="T5" fmla="*/ 955 h 360"/>
                <a:gd name="T6" fmla="*/ 509 w 879"/>
                <a:gd name="T7" fmla="*/ 595 h 360"/>
                <a:gd name="T8" fmla="*/ 0 w 879"/>
                <a:gd name="T9" fmla="*/ 595 h 3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0">
                  <a:moveTo>
                    <a:pt x="0" y="0"/>
                  </a:moveTo>
                  <a:lnTo>
                    <a:pt x="368" y="360"/>
                  </a:lnTo>
                  <a:lnTo>
                    <a:pt x="878" y="360"/>
                  </a:lnTo>
                  <a:lnTo>
                    <a:pt x="50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17" name="image14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04248" y="5949280"/>
            <a:ext cx="2091624" cy="693683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251519" y="656269"/>
            <a:ext cx="597666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Реализуемые программы </a:t>
            </a:r>
            <a:endParaRPr lang="ru-RU" sz="2000" b="1" dirty="0">
              <a:solidFill>
                <a:srgbClr val="FF0000"/>
              </a:solidFill>
            </a:endParaRPr>
          </a:p>
          <a:p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Внеурочная деятельность и дополнительное образование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73" y="1827853"/>
            <a:ext cx="1813362" cy="2420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295964" y="4259407"/>
            <a:ext cx="227658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Легоконструирование</a:t>
            </a:r>
            <a:r>
              <a:rPr lang="ru-RU" sz="14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" name="AutoShape 13" descr="https://dmitrievkasosh.02edu.ru/upload/medialibrary/d9f/ai7a0yqkvjl0qp7kko7uo6q0p3dhelu3/WhatsApp%20Image%202022-03-09%20at%2010.46.06%20(7)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2" y="3885374"/>
            <a:ext cx="2313842" cy="2331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Прямоугольник 34"/>
          <p:cNvSpPr/>
          <p:nvPr/>
        </p:nvSpPr>
        <p:spPr>
          <a:xfrm flipH="1">
            <a:off x="3995936" y="2214864"/>
            <a:ext cx="113764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Оказание первой медицинской помощи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98" y="4624296"/>
            <a:ext cx="1766646" cy="132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Прямоугольник 38"/>
          <p:cNvSpPr/>
          <p:nvPr/>
        </p:nvSpPr>
        <p:spPr>
          <a:xfrm>
            <a:off x="191771" y="6000480"/>
            <a:ext cx="227658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Робототехника</a:t>
            </a:r>
            <a:r>
              <a:rPr lang="ru-RU" sz="14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940152" y="1256827"/>
            <a:ext cx="227658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Медиацентр</a:t>
            </a:r>
            <a:r>
              <a:rPr lang="ru-RU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«Волна»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5741453" y="3465523"/>
            <a:ext cx="227658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Финансовая грамотность 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7" name="Picture 3" descr="F:\Точка Роста\конкурс\соф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753" y="1765437"/>
            <a:ext cx="3048786" cy="172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744" y="1752172"/>
            <a:ext cx="1598184" cy="2133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2011072" y="4011135"/>
            <a:ext cx="149362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Шахматы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 descr="https://dmitrievkasosh.02edu.ru/upload/medialibrary/7c3/793rib0wfyel2xevwfy9y94m6jvkn9e3/photo1647278615.jpe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394" y="3945912"/>
            <a:ext cx="2733741" cy="205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5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3752" y="0"/>
            <a:ext cx="9144000" cy="6858001"/>
          </a:xfrm>
          <a:prstGeom prst="rect">
            <a:avLst/>
          </a:prstGeom>
        </p:spPr>
      </p:pic>
      <p:pic>
        <p:nvPicPr>
          <p:cNvPr id="6" name="image15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92071" y="-60610"/>
            <a:ext cx="2251929" cy="1954924"/>
          </a:xfrm>
          <a:prstGeom prst="rect">
            <a:avLst/>
          </a:prstGeom>
        </p:spPr>
      </p:pic>
      <p:grpSp>
        <p:nvGrpSpPr>
          <p:cNvPr id="7" name="Group 31"/>
          <p:cNvGrpSpPr>
            <a:grpSpLocks/>
          </p:cNvGrpSpPr>
          <p:nvPr/>
        </p:nvGrpSpPr>
        <p:grpSpPr bwMode="auto">
          <a:xfrm>
            <a:off x="184150" y="6336616"/>
            <a:ext cx="3443288" cy="477838"/>
            <a:chOff x="290" y="216"/>
            <a:chExt cx="5422" cy="752"/>
          </a:xfrm>
        </p:grpSpPr>
        <p:sp>
          <p:nvSpPr>
            <p:cNvPr id="8" name="Freeform 32"/>
            <p:cNvSpPr>
              <a:spLocks/>
            </p:cNvSpPr>
            <p:nvPr/>
          </p:nvSpPr>
          <p:spPr bwMode="auto">
            <a:xfrm>
              <a:off x="302" y="595"/>
              <a:ext cx="879" cy="360"/>
            </a:xfrm>
            <a:custGeom>
              <a:avLst/>
              <a:gdLst>
                <a:gd name="T0" fmla="*/ 0 w 879"/>
                <a:gd name="T1" fmla="*/ 595 h 360"/>
                <a:gd name="T2" fmla="*/ 369 w 879"/>
                <a:gd name="T3" fmla="*/ 955 h 360"/>
                <a:gd name="T4" fmla="*/ 879 w 879"/>
                <a:gd name="T5" fmla="*/ 955 h 360"/>
                <a:gd name="T6" fmla="*/ 510 w 879"/>
                <a:gd name="T7" fmla="*/ 595 h 360"/>
                <a:gd name="T8" fmla="*/ 0 w 879"/>
                <a:gd name="T9" fmla="*/ 595 h 3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0">
                  <a:moveTo>
                    <a:pt x="0" y="0"/>
                  </a:moveTo>
                  <a:lnTo>
                    <a:pt x="369" y="360"/>
                  </a:lnTo>
                  <a:lnTo>
                    <a:pt x="879" y="360"/>
                  </a:lnTo>
                  <a:lnTo>
                    <a:pt x="51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33"/>
            <p:cNvSpPr>
              <a:spLocks/>
            </p:cNvSpPr>
            <p:nvPr/>
          </p:nvSpPr>
          <p:spPr bwMode="auto">
            <a:xfrm>
              <a:off x="864" y="227"/>
              <a:ext cx="876" cy="363"/>
            </a:xfrm>
            <a:custGeom>
              <a:avLst/>
              <a:gdLst>
                <a:gd name="T0" fmla="*/ 0 w 876"/>
                <a:gd name="T1" fmla="*/ 590 h 363"/>
                <a:gd name="T2" fmla="*/ 371 w 876"/>
                <a:gd name="T3" fmla="*/ 228 h 363"/>
                <a:gd name="T4" fmla="*/ 876 w 876"/>
                <a:gd name="T5" fmla="*/ 228 h 363"/>
                <a:gd name="T6" fmla="*/ 505 w 876"/>
                <a:gd name="T7" fmla="*/ 590 h 363"/>
                <a:gd name="T8" fmla="*/ 0 w 876"/>
                <a:gd name="T9" fmla="*/ 590 h 3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6" h="363">
                  <a:moveTo>
                    <a:pt x="0" y="362"/>
                  </a:moveTo>
                  <a:lnTo>
                    <a:pt x="371" y="0"/>
                  </a:lnTo>
                  <a:lnTo>
                    <a:pt x="876" y="0"/>
                  </a:lnTo>
                  <a:lnTo>
                    <a:pt x="505" y="362"/>
                  </a:lnTo>
                  <a:lnTo>
                    <a:pt x="0" y="362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34"/>
            <p:cNvSpPr>
              <a:spLocks/>
            </p:cNvSpPr>
            <p:nvPr/>
          </p:nvSpPr>
          <p:spPr bwMode="auto">
            <a:xfrm>
              <a:off x="1442" y="595"/>
              <a:ext cx="879" cy="360"/>
            </a:xfrm>
            <a:custGeom>
              <a:avLst/>
              <a:gdLst>
                <a:gd name="T0" fmla="*/ 0 w 879"/>
                <a:gd name="T1" fmla="*/ 595 h 360"/>
                <a:gd name="T2" fmla="*/ 369 w 879"/>
                <a:gd name="T3" fmla="*/ 955 h 360"/>
                <a:gd name="T4" fmla="*/ 879 w 879"/>
                <a:gd name="T5" fmla="*/ 955 h 360"/>
                <a:gd name="T6" fmla="*/ 510 w 879"/>
                <a:gd name="T7" fmla="*/ 595 h 360"/>
                <a:gd name="T8" fmla="*/ 0 w 879"/>
                <a:gd name="T9" fmla="*/ 595 h 3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0">
                  <a:moveTo>
                    <a:pt x="0" y="0"/>
                  </a:moveTo>
                  <a:lnTo>
                    <a:pt x="369" y="360"/>
                  </a:lnTo>
                  <a:lnTo>
                    <a:pt x="879" y="360"/>
                  </a:lnTo>
                  <a:lnTo>
                    <a:pt x="51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Freeform 35"/>
            <p:cNvSpPr>
              <a:spLocks/>
            </p:cNvSpPr>
            <p:nvPr/>
          </p:nvSpPr>
          <p:spPr bwMode="auto">
            <a:xfrm>
              <a:off x="1980" y="227"/>
              <a:ext cx="879" cy="363"/>
            </a:xfrm>
            <a:custGeom>
              <a:avLst/>
              <a:gdLst>
                <a:gd name="T0" fmla="*/ 0 w 879"/>
                <a:gd name="T1" fmla="*/ 590 h 363"/>
                <a:gd name="T2" fmla="*/ 371 w 879"/>
                <a:gd name="T3" fmla="*/ 228 h 363"/>
                <a:gd name="T4" fmla="*/ 878 w 879"/>
                <a:gd name="T5" fmla="*/ 228 h 363"/>
                <a:gd name="T6" fmla="*/ 507 w 879"/>
                <a:gd name="T7" fmla="*/ 590 h 363"/>
                <a:gd name="T8" fmla="*/ 0 w 879"/>
                <a:gd name="T9" fmla="*/ 590 h 3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3">
                  <a:moveTo>
                    <a:pt x="0" y="362"/>
                  </a:moveTo>
                  <a:lnTo>
                    <a:pt x="371" y="0"/>
                  </a:lnTo>
                  <a:lnTo>
                    <a:pt x="878" y="0"/>
                  </a:lnTo>
                  <a:lnTo>
                    <a:pt x="507" y="362"/>
                  </a:lnTo>
                  <a:lnTo>
                    <a:pt x="0" y="362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Freeform 36"/>
            <p:cNvSpPr>
              <a:spLocks/>
            </p:cNvSpPr>
            <p:nvPr/>
          </p:nvSpPr>
          <p:spPr bwMode="auto">
            <a:xfrm>
              <a:off x="2541" y="595"/>
              <a:ext cx="879" cy="360"/>
            </a:xfrm>
            <a:custGeom>
              <a:avLst/>
              <a:gdLst>
                <a:gd name="T0" fmla="*/ 0 w 879"/>
                <a:gd name="T1" fmla="*/ 595 h 360"/>
                <a:gd name="T2" fmla="*/ 368 w 879"/>
                <a:gd name="T3" fmla="*/ 955 h 360"/>
                <a:gd name="T4" fmla="*/ 878 w 879"/>
                <a:gd name="T5" fmla="*/ 955 h 360"/>
                <a:gd name="T6" fmla="*/ 509 w 879"/>
                <a:gd name="T7" fmla="*/ 595 h 360"/>
                <a:gd name="T8" fmla="*/ 0 w 879"/>
                <a:gd name="T9" fmla="*/ 595 h 3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0">
                  <a:moveTo>
                    <a:pt x="0" y="0"/>
                  </a:moveTo>
                  <a:lnTo>
                    <a:pt x="368" y="360"/>
                  </a:lnTo>
                  <a:lnTo>
                    <a:pt x="878" y="360"/>
                  </a:lnTo>
                  <a:lnTo>
                    <a:pt x="50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37"/>
            <p:cNvSpPr>
              <a:spLocks/>
            </p:cNvSpPr>
            <p:nvPr/>
          </p:nvSpPr>
          <p:spPr bwMode="auto">
            <a:xfrm>
              <a:off x="3120" y="227"/>
              <a:ext cx="879" cy="363"/>
            </a:xfrm>
            <a:custGeom>
              <a:avLst/>
              <a:gdLst>
                <a:gd name="T0" fmla="*/ 0 w 879"/>
                <a:gd name="T1" fmla="*/ 590 h 363"/>
                <a:gd name="T2" fmla="*/ 371 w 879"/>
                <a:gd name="T3" fmla="*/ 228 h 363"/>
                <a:gd name="T4" fmla="*/ 878 w 879"/>
                <a:gd name="T5" fmla="*/ 228 h 363"/>
                <a:gd name="T6" fmla="*/ 507 w 879"/>
                <a:gd name="T7" fmla="*/ 590 h 363"/>
                <a:gd name="T8" fmla="*/ 0 w 879"/>
                <a:gd name="T9" fmla="*/ 590 h 3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3">
                  <a:moveTo>
                    <a:pt x="0" y="362"/>
                  </a:moveTo>
                  <a:lnTo>
                    <a:pt x="371" y="0"/>
                  </a:lnTo>
                  <a:lnTo>
                    <a:pt x="878" y="0"/>
                  </a:lnTo>
                  <a:lnTo>
                    <a:pt x="507" y="362"/>
                  </a:lnTo>
                  <a:lnTo>
                    <a:pt x="0" y="362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Freeform 38"/>
            <p:cNvSpPr>
              <a:spLocks/>
            </p:cNvSpPr>
            <p:nvPr/>
          </p:nvSpPr>
          <p:spPr bwMode="auto">
            <a:xfrm>
              <a:off x="3681" y="595"/>
              <a:ext cx="876" cy="360"/>
            </a:xfrm>
            <a:custGeom>
              <a:avLst/>
              <a:gdLst>
                <a:gd name="T0" fmla="*/ 0 w 876"/>
                <a:gd name="T1" fmla="*/ 595 h 360"/>
                <a:gd name="T2" fmla="*/ 368 w 876"/>
                <a:gd name="T3" fmla="*/ 955 h 360"/>
                <a:gd name="T4" fmla="*/ 876 w 876"/>
                <a:gd name="T5" fmla="*/ 955 h 360"/>
                <a:gd name="T6" fmla="*/ 507 w 876"/>
                <a:gd name="T7" fmla="*/ 595 h 360"/>
                <a:gd name="T8" fmla="*/ 0 w 876"/>
                <a:gd name="T9" fmla="*/ 595 h 3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6" h="360">
                  <a:moveTo>
                    <a:pt x="0" y="0"/>
                  </a:moveTo>
                  <a:lnTo>
                    <a:pt x="368" y="360"/>
                  </a:lnTo>
                  <a:lnTo>
                    <a:pt x="876" y="360"/>
                  </a:lnTo>
                  <a:lnTo>
                    <a:pt x="50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Freeform 39"/>
            <p:cNvSpPr>
              <a:spLocks/>
            </p:cNvSpPr>
            <p:nvPr/>
          </p:nvSpPr>
          <p:spPr bwMode="auto">
            <a:xfrm>
              <a:off x="4240" y="227"/>
              <a:ext cx="879" cy="363"/>
            </a:xfrm>
            <a:custGeom>
              <a:avLst/>
              <a:gdLst>
                <a:gd name="T0" fmla="*/ 0 w 879"/>
                <a:gd name="T1" fmla="*/ 590 h 363"/>
                <a:gd name="T2" fmla="*/ 371 w 879"/>
                <a:gd name="T3" fmla="*/ 228 h 363"/>
                <a:gd name="T4" fmla="*/ 878 w 879"/>
                <a:gd name="T5" fmla="*/ 228 h 363"/>
                <a:gd name="T6" fmla="*/ 507 w 879"/>
                <a:gd name="T7" fmla="*/ 590 h 363"/>
                <a:gd name="T8" fmla="*/ 0 w 879"/>
                <a:gd name="T9" fmla="*/ 590 h 3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3">
                  <a:moveTo>
                    <a:pt x="0" y="362"/>
                  </a:moveTo>
                  <a:lnTo>
                    <a:pt x="371" y="0"/>
                  </a:lnTo>
                  <a:lnTo>
                    <a:pt x="878" y="0"/>
                  </a:lnTo>
                  <a:lnTo>
                    <a:pt x="507" y="362"/>
                  </a:lnTo>
                  <a:lnTo>
                    <a:pt x="0" y="362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Freeform 40"/>
            <p:cNvSpPr>
              <a:spLocks/>
            </p:cNvSpPr>
            <p:nvPr/>
          </p:nvSpPr>
          <p:spPr bwMode="auto">
            <a:xfrm>
              <a:off x="4821" y="595"/>
              <a:ext cx="879" cy="360"/>
            </a:xfrm>
            <a:custGeom>
              <a:avLst/>
              <a:gdLst>
                <a:gd name="T0" fmla="*/ 0 w 879"/>
                <a:gd name="T1" fmla="*/ 595 h 360"/>
                <a:gd name="T2" fmla="*/ 368 w 879"/>
                <a:gd name="T3" fmla="*/ 955 h 360"/>
                <a:gd name="T4" fmla="*/ 878 w 879"/>
                <a:gd name="T5" fmla="*/ 955 h 360"/>
                <a:gd name="T6" fmla="*/ 509 w 879"/>
                <a:gd name="T7" fmla="*/ 595 h 360"/>
                <a:gd name="T8" fmla="*/ 0 w 879"/>
                <a:gd name="T9" fmla="*/ 595 h 3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0">
                  <a:moveTo>
                    <a:pt x="0" y="0"/>
                  </a:moveTo>
                  <a:lnTo>
                    <a:pt x="368" y="360"/>
                  </a:lnTo>
                  <a:lnTo>
                    <a:pt x="878" y="360"/>
                  </a:lnTo>
                  <a:lnTo>
                    <a:pt x="50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17" name="image14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04248" y="5949280"/>
            <a:ext cx="2091624" cy="693683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251519" y="656269"/>
            <a:ext cx="597666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Наши достижения</a:t>
            </a:r>
            <a:endParaRPr lang="ru-RU" sz="20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3583" y="1063533"/>
            <a:ext cx="4264665" cy="1018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Roboto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Roboto"/>
              </a:rPr>
              <a:t> </a:t>
            </a:r>
            <a:r>
              <a:rPr lang="ru-RU" sz="1400" dirty="0" err="1">
                <a:latin typeface="Roboto"/>
              </a:rPr>
              <a:t>Дибиров</a:t>
            </a:r>
            <a:r>
              <a:rPr lang="ru-RU" sz="1400" dirty="0">
                <a:latin typeface="Roboto"/>
              </a:rPr>
              <a:t> </a:t>
            </a:r>
            <a:r>
              <a:rPr lang="ru-RU" sz="1400" dirty="0" smtClean="0">
                <a:latin typeface="Roboto"/>
              </a:rPr>
              <a:t>Малик</a:t>
            </a:r>
            <a:r>
              <a:rPr lang="ru-RU" sz="1400" dirty="0">
                <a:latin typeface="Roboto"/>
              </a:rPr>
              <a:t> </a:t>
            </a:r>
            <a:r>
              <a:rPr lang="ru-RU" sz="1400" dirty="0" smtClean="0">
                <a:latin typeface="Roboto"/>
              </a:rPr>
              <a:t>участник </a:t>
            </a:r>
            <a:r>
              <a:rPr lang="ru-RU" sz="1400" dirty="0">
                <a:latin typeface="Roboto"/>
              </a:rPr>
              <a:t>Всероссийской онлайн-олимпиаде по шахматам среди 1-9 классов</a:t>
            </a:r>
            <a:endParaRPr lang="ru-RU" sz="1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19" y="2201383"/>
            <a:ext cx="42667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Roboto"/>
              </a:rPr>
              <a:t>Сараев Кирилл и </a:t>
            </a:r>
            <a:r>
              <a:rPr lang="ru-RU" sz="1400" dirty="0" err="1">
                <a:latin typeface="Roboto"/>
              </a:rPr>
              <a:t>Миргаязов</a:t>
            </a:r>
            <a:r>
              <a:rPr lang="ru-RU" sz="1400" dirty="0">
                <a:latin typeface="Roboto"/>
              </a:rPr>
              <a:t> </a:t>
            </a:r>
            <a:r>
              <a:rPr lang="ru-RU" sz="1400" dirty="0" err="1">
                <a:latin typeface="Roboto"/>
              </a:rPr>
              <a:t>Радмир</a:t>
            </a:r>
            <a:r>
              <a:rPr lang="ru-RU" sz="1400" dirty="0">
                <a:latin typeface="Roboto"/>
              </a:rPr>
              <a:t> </a:t>
            </a:r>
            <a:r>
              <a:rPr lang="ru-RU" sz="1400" dirty="0" smtClean="0">
                <a:latin typeface="Roboto"/>
              </a:rPr>
              <a:t>победители   </a:t>
            </a:r>
            <a:r>
              <a:rPr lang="ru-RU" sz="1400" dirty="0">
                <a:latin typeface="Roboto"/>
              </a:rPr>
              <a:t>республиканской Олимпиады на Кубок им. Ю. А. Гагарина. по математике и информатики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19" y="3268701"/>
            <a:ext cx="417006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Roboto"/>
              </a:rPr>
              <a:t>На телеканал </a:t>
            </a:r>
            <a:r>
              <a:rPr lang="ru-RU" sz="1400" dirty="0" err="1">
                <a:latin typeface="Roboto"/>
              </a:rPr>
              <a:t>Тамыр</a:t>
            </a:r>
            <a:r>
              <a:rPr lang="ru-RU" sz="1400" dirty="0">
                <a:latin typeface="Roboto"/>
              </a:rPr>
              <a:t> на </a:t>
            </a:r>
            <a:r>
              <a:rPr lang="ru-RU" sz="1400" dirty="0" err="1">
                <a:latin typeface="Roboto"/>
              </a:rPr>
              <a:t>интенсив</a:t>
            </a:r>
            <a:r>
              <a:rPr lang="ru-RU" sz="1400" dirty="0">
                <a:latin typeface="Roboto"/>
              </a:rPr>
              <a:t>-тренинг с разных концов республики приехали около 60-ти ребят, чьи работы наставники-</a:t>
            </a:r>
            <a:r>
              <a:rPr lang="ru-RU" sz="1400" dirty="0" err="1">
                <a:latin typeface="Roboto"/>
              </a:rPr>
              <a:t>медиатренеры</a:t>
            </a:r>
            <a:r>
              <a:rPr lang="ru-RU" sz="1400" dirty="0">
                <a:latin typeface="Roboto"/>
              </a:rPr>
              <a:t> признали лучшими. Одними из конкурсантов были обучающиеся 7 класса МОБУ СОШ </a:t>
            </a:r>
            <a:r>
              <a:rPr lang="ru-RU" sz="1400" dirty="0" err="1">
                <a:latin typeface="Roboto"/>
              </a:rPr>
              <a:t>с.Дмитриевка</a:t>
            </a:r>
            <a:r>
              <a:rPr lang="ru-RU" sz="1400" dirty="0">
                <a:latin typeface="Roboto"/>
              </a:rPr>
              <a:t> Харисова Лия и </a:t>
            </a:r>
            <a:r>
              <a:rPr lang="ru-RU" sz="1400" dirty="0" err="1">
                <a:latin typeface="Roboto"/>
              </a:rPr>
              <a:t>Салямова</a:t>
            </a:r>
            <a:r>
              <a:rPr lang="ru-RU" sz="1400" dirty="0">
                <a:latin typeface="Roboto"/>
              </a:rPr>
              <a:t> Камелия</a:t>
            </a:r>
            <a:r>
              <a:rPr lang="ru-RU" dirty="0">
                <a:latin typeface="Roboto"/>
              </a:rPr>
              <a:t>. 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293411" y="3747919"/>
            <a:ext cx="4441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Roboto"/>
              </a:rPr>
              <a:t>Ноябрь </a:t>
            </a:r>
            <a:r>
              <a:rPr lang="ru-RU" sz="1400" dirty="0">
                <a:latin typeface="Roboto"/>
              </a:rPr>
              <a:t>-декабрь 2021 год -Участие сотрудников Центра в дистанционном этапе Всероссийского профессионального конкурса </a:t>
            </a:r>
            <a:r>
              <a:rPr lang="ru-RU" sz="1400" dirty="0" smtClean="0">
                <a:latin typeface="Roboto"/>
              </a:rPr>
              <a:t>«Флагманы </a:t>
            </a:r>
            <a:r>
              <a:rPr lang="ru-RU" sz="1400" dirty="0">
                <a:latin typeface="Roboto"/>
              </a:rPr>
              <a:t>образования. </a:t>
            </a:r>
            <a:r>
              <a:rPr lang="ru-RU" sz="1400" dirty="0" smtClean="0">
                <a:latin typeface="Roboto"/>
              </a:rPr>
              <a:t>Школа»</a:t>
            </a:r>
            <a:endParaRPr lang="ru-RU" sz="1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250132" y="2146117"/>
            <a:ext cx="417784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Roboto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Roboto"/>
              </a:rPr>
              <a:t> Москва  </a:t>
            </a:r>
            <a:r>
              <a:rPr lang="ru-RU" sz="1400" dirty="0">
                <a:latin typeface="Roboto"/>
              </a:rPr>
              <a:t>II Всероссийский форум лидеров "Школа безопасности" ВДЮОД "Школа безопасности". </a:t>
            </a:r>
            <a:r>
              <a:rPr lang="ru-RU" sz="1400" dirty="0" err="1">
                <a:latin typeface="Roboto"/>
              </a:rPr>
              <a:t>Гиниатуллин</a:t>
            </a:r>
            <a:r>
              <a:rPr lang="ru-RU" sz="1400" dirty="0">
                <a:latin typeface="Roboto"/>
              </a:rPr>
              <a:t> </a:t>
            </a:r>
            <a:r>
              <a:rPr lang="ru-RU" sz="1400" dirty="0" err="1">
                <a:latin typeface="Roboto"/>
              </a:rPr>
              <a:t>Радмир</a:t>
            </a:r>
            <a:r>
              <a:rPr lang="ru-RU" sz="1400" dirty="0">
                <a:latin typeface="Roboto"/>
              </a:rPr>
              <a:t> </a:t>
            </a:r>
            <a:r>
              <a:rPr lang="ru-RU" sz="1400" dirty="0" smtClean="0">
                <a:latin typeface="Roboto"/>
              </a:rPr>
              <a:t> </a:t>
            </a:r>
            <a:r>
              <a:rPr lang="ru-RU" sz="1400" dirty="0">
                <a:latin typeface="Roboto"/>
              </a:rPr>
              <a:t>призовое место в номинации Лучший "В оказании первой помощи пострадавшим". </a:t>
            </a:r>
            <a:endParaRPr lang="ru-RU" sz="1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00991" y="5153484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Roboto"/>
              </a:rPr>
              <a:t>участие обучающихся в региональном этапе Всероссийской олимпиаде школьников (информатика</a:t>
            </a:r>
            <a:r>
              <a:rPr lang="ru-RU" sz="1400" dirty="0" smtClean="0">
                <a:latin typeface="Roboto"/>
              </a:rPr>
              <a:t>) </a:t>
            </a:r>
            <a:r>
              <a:rPr lang="ru-RU" sz="1400" dirty="0">
                <a:latin typeface="Roboto"/>
              </a:rPr>
              <a:t>11 класса Безруков Егор Андреевич призер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163314" y="135592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Roboto"/>
              </a:rPr>
              <a:t>педагоги </a:t>
            </a:r>
            <a:r>
              <a:rPr lang="ru-RU" sz="1400" dirty="0">
                <a:latin typeface="Roboto"/>
              </a:rPr>
              <a:t>Центра «Точка роста» во Всероссийском профессиональном конкурсе «Флагманы образования. Школа». Прошли в полуфинал конкурса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362551" y="4944519"/>
            <a:ext cx="4217066" cy="7531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Roboto"/>
              </a:rPr>
              <a:t>участие в Чемпионате по коммуникативным боям по финансовой грамотности. Заняли второе почетное место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171219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8" y="0"/>
            <a:ext cx="9144000" cy="6858001"/>
          </a:xfrm>
          <a:prstGeom prst="rect">
            <a:avLst/>
          </a:prstGeom>
        </p:spPr>
      </p:pic>
      <p:pic>
        <p:nvPicPr>
          <p:cNvPr id="5" name="image15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92071" y="-60610"/>
            <a:ext cx="2251929" cy="1954924"/>
          </a:xfrm>
          <a:prstGeom prst="rect">
            <a:avLst/>
          </a:prstGeom>
        </p:spPr>
      </p:pic>
      <p:grpSp>
        <p:nvGrpSpPr>
          <p:cNvPr id="6" name="Group 31"/>
          <p:cNvGrpSpPr>
            <a:grpSpLocks/>
          </p:cNvGrpSpPr>
          <p:nvPr/>
        </p:nvGrpSpPr>
        <p:grpSpPr bwMode="auto">
          <a:xfrm>
            <a:off x="184150" y="6336616"/>
            <a:ext cx="3443288" cy="477838"/>
            <a:chOff x="290" y="216"/>
            <a:chExt cx="5422" cy="752"/>
          </a:xfrm>
        </p:grpSpPr>
        <p:sp>
          <p:nvSpPr>
            <p:cNvPr id="7" name="Freeform 32"/>
            <p:cNvSpPr>
              <a:spLocks/>
            </p:cNvSpPr>
            <p:nvPr/>
          </p:nvSpPr>
          <p:spPr bwMode="auto">
            <a:xfrm>
              <a:off x="302" y="595"/>
              <a:ext cx="879" cy="360"/>
            </a:xfrm>
            <a:custGeom>
              <a:avLst/>
              <a:gdLst>
                <a:gd name="T0" fmla="*/ 0 w 879"/>
                <a:gd name="T1" fmla="*/ 595 h 360"/>
                <a:gd name="T2" fmla="*/ 369 w 879"/>
                <a:gd name="T3" fmla="*/ 955 h 360"/>
                <a:gd name="T4" fmla="*/ 879 w 879"/>
                <a:gd name="T5" fmla="*/ 955 h 360"/>
                <a:gd name="T6" fmla="*/ 510 w 879"/>
                <a:gd name="T7" fmla="*/ 595 h 360"/>
                <a:gd name="T8" fmla="*/ 0 w 879"/>
                <a:gd name="T9" fmla="*/ 595 h 3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0">
                  <a:moveTo>
                    <a:pt x="0" y="0"/>
                  </a:moveTo>
                  <a:lnTo>
                    <a:pt x="369" y="360"/>
                  </a:lnTo>
                  <a:lnTo>
                    <a:pt x="879" y="360"/>
                  </a:lnTo>
                  <a:lnTo>
                    <a:pt x="51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Freeform 33"/>
            <p:cNvSpPr>
              <a:spLocks/>
            </p:cNvSpPr>
            <p:nvPr/>
          </p:nvSpPr>
          <p:spPr bwMode="auto">
            <a:xfrm>
              <a:off x="864" y="227"/>
              <a:ext cx="876" cy="363"/>
            </a:xfrm>
            <a:custGeom>
              <a:avLst/>
              <a:gdLst>
                <a:gd name="T0" fmla="*/ 0 w 876"/>
                <a:gd name="T1" fmla="*/ 590 h 363"/>
                <a:gd name="T2" fmla="*/ 371 w 876"/>
                <a:gd name="T3" fmla="*/ 228 h 363"/>
                <a:gd name="T4" fmla="*/ 876 w 876"/>
                <a:gd name="T5" fmla="*/ 228 h 363"/>
                <a:gd name="T6" fmla="*/ 505 w 876"/>
                <a:gd name="T7" fmla="*/ 590 h 363"/>
                <a:gd name="T8" fmla="*/ 0 w 876"/>
                <a:gd name="T9" fmla="*/ 590 h 3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6" h="363">
                  <a:moveTo>
                    <a:pt x="0" y="362"/>
                  </a:moveTo>
                  <a:lnTo>
                    <a:pt x="371" y="0"/>
                  </a:lnTo>
                  <a:lnTo>
                    <a:pt x="876" y="0"/>
                  </a:lnTo>
                  <a:lnTo>
                    <a:pt x="505" y="362"/>
                  </a:lnTo>
                  <a:lnTo>
                    <a:pt x="0" y="362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34"/>
            <p:cNvSpPr>
              <a:spLocks/>
            </p:cNvSpPr>
            <p:nvPr/>
          </p:nvSpPr>
          <p:spPr bwMode="auto">
            <a:xfrm>
              <a:off x="1442" y="595"/>
              <a:ext cx="879" cy="360"/>
            </a:xfrm>
            <a:custGeom>
              <a:avLst/>
              <a:gdLst>
                <a:gd name="T0" fmla="*/ 0 w 879"/>
                <a:gd name="T1" fmla="*/ 595 h 360"/>
                <a:gd name="T2" fmla="*/ 369 w 879"/>
                <a:gd name="T3" fmla="*/ 955 h 360"/>
                <a:gd name="T4" fmla="*/ 879 w 879"/>
                <a:gd name="T5" fmla="*/ 955 h 360"/>
                <a:gd name="T6" fmla="*/ 510 w 879"/>
                <a:gd name="T7" fmla="*/ 595 h 360"/>
                <a:gd name="T8" fmla="*/ 0 w 879"/>
                <a:gd name="T9" fmla="*/ 595 h 3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0">
                  <a:moveTo>
                    <a:pt x="0" y="0"/>
                  </a:moveTo>
                  <a:lnTo>
                    <a:pt x="369" y="360"/>
                  </a:lnTo>
                  <a:lnTo>
                    <a:pt x="879" y="360"/>
                  </a:lnTo>
                  <a:lnTo>
                    <a:pt x="51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35"/>
            <p:cNvSpPr>
              <a:spLocks/>
            </p:cNvSpPr>
            <p:nvPr/>
          </p:nvSpPr>
          <p:spPr bwMode="auto">
            <a:xfrm>
              <a:off x="1980" y="227"/>
              <a:ext cx="879" cy="363"/>
            </a:xfrm>
            <a:custGeom>
              <a:avLst/>
              <a:gdLst>
                <a:gd name="T0" fmla="*/ 0 w 879"/>
                <a:gd name="T1" fmla="*/ 590 h 363"/>
                <a:gd name="T2" fmla="*/ 371 w 879"/>
                <a:gd name="T3" fmla="*/ 228 h 363"/>
                <a:gd name="T4" fmla="*/ 878 w 879"/>
                <a:gd name="T5" fmla="*/ 228 h 363"/>
                <a:gd name="T6" fmla="*/ 507 w 879"/>
                <a:gd name="T7" fmla="*/ 590 h 363"/>
                <a:gd name="T8" fmla="*/ 0 w 879"/>
                <a:gd name="T9" fmla="*/ 590 h 3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3">
                  <a:moveTo>
                    <a:pt x="0" y="362"/>
                  </a:moveTo>
                  <a:lnTo>
                    <a:pt x="371" y="0"/>
                  </a:lnTo>
                  <a:lnTo>
                    <a:pt x="878" y="0"/>
                  </a:lnTo>
                  <a:lnTo>
                    <a:pt x="507" y="362"/>
                  </a:lnTo>
                  <a:lnTo>
                    <a:pt x="0" y="362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Freeform 36"/>
            <p:cNvSpPr>
              <a:spLocks/>
            </p:cNvSpPr>
            <p:nvPr/>
          </p:nvSpPr>
          <p:spPr bwMode="auto">
            <a:xfrm>
              <a:off x="2541" y="595"/>
              <a:ext cx="879" cy="360"/>
            </a:xfrm>
            <a:custGeom>
              <a:avLst/>
              <a:gdLst>
                <a:gd name="T0" fmla="*/ 0 w 879"/>
                <a:gd name="T1" fmla="*/ 595 h 360"/>
                <a:gd name="T2" fmla="*/ 368 w 879"/>
                <a:gd name="T3" fmla="*/ 955 h 360"/>
                <a:gd name="T4" fmla="*/ 878 w 879"/>
                <a:gd name="T5" fmla="*/ 955 h 360"/>
                <a:gd name="T6" fmla="*/ 509 w 879"/>
                <a:gd name="T7" fmla="*/ 595 h 360"/>
                <a:gd name="T8" fmla="*/ 0 w 879"/>
                <a:gd name="T9" fmla="*/ 595 h 3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0">
                  <a:moveTo>
                    <a:pt x="0" y="0"/>
                  </a:moveTo>
                  <a:lnTo>
                    <a:pt x="368" y="360"/>
                  </a:lnTo>
                  <a:lnTo>
                    <a:pt x="878" y="360"/>
                  </a:lnTo>
                  <a:lnTo>
                    <a:pt x="50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Freeform 37"/>
            <p:cNvSpPr>
              <a:spLocks/>
            </p:cNvSpPr>
            <p:nvPr/>
          </p:nvSpPr>
          <p:spPr bwMode="auto">
            <a:xfrm>
              <a:off x="3120" y="227"/>
              <a:ext cx="879" cy="363"/>
            </a:xfrm>
            <a:custGeom>
              <a:avLst/>
              <a:gdLst>
                <a:gd name="T0" fmla="*/ 0 w 879"/>
                <a:gd name="T1" fmla="*/ 590 h 363"/>
                <a:gd name="T2" fmla="*/ 371 w 879"/>
                <a:gd name="T3" fmla="*/ 228 h 363"/>
                <a:gd name="T4" fmla="*/ 878 w 879"/>
                <a:gd name="T5" fmla="*/ 228 h 363"/>
                <a:gd name="T6" fmla="*/ 507 w 879"/>
                <a:gd name="T7" fmla="*/ 590 h 363"/>
                <a:gd name="T8" fmla="*/ 0 w 879"/>
                <a:gd name="T9" fmla="*/ 590 h 3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3">
                  <a:moveTo>
                    <a:pt x="0" y="362"/>
                  </a:moveTo>
                  <a:lnTo>
                    <a:pt x="371" y="0"/>
                  </a:lnTo>
                  <a:lnTo>
                    <a:pt x="878" y="0"/>
                  </a:lnTo>
                  <a:lnTo>
                    <a:pt x="507" y="362"/>
                  </a:lnTo>
                  <a:lnTo>
                    <a:pt x="0" y="362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38"/>
            <p:cNvSpPr>
              <a:spLocks/>
            </p:cNvSpPr>
            <p:nvPr/>
          </p:nvSpPr>
          <p:spPr bwMode="auto">
            <a:xfrm>
              <a:off x="3681" y="595"/>
              <a:ext cx="876" cy="360"/>
            </a:xfrm>
            <a:custGeom>
              <a:avLst/>
              <a:gdLst>
                <a:gd name="T0" fmla="*/ 0 w 876"/>
                <a:gd name="T1" fmla="*/ 595 h 360"/>
                <a:gd name="T2" fmla="*/ 368 w 876"/>
                <a:gd name="T3" fmla="*/ 955 h 360"/>
                <a:gd name="T4" fmla="*/ 876 w 876"/>
                <a:gd name="T5" fmla="*/ 955 h 360"/>
                <a:gd name="T6" fmla="*/ 507 w 876"/>
                <a:gd name="T7" fmla="*/ 595 h 360"/>
                <a:gd name="T8" fmla="*/ 0 w 876"/>
                <a:gd name="T9" fmla="*/ 595 h 3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6" h="360">
                  <a:moveTo>
                    <a:pt x="0" y="0"/>
                  </a:moveTo>
                  <a:lnTo>
                    <a:pt x="368" y="360"/>
                  </a:lnTo>
                  <a:lnTo>
                    <a:pt x="876" y="360"/>
                  </a:lnTo>
                  <a:lnTo>
                    <a:pt x="50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Freeform 39"/>
            <p:cNvSpPr>
              <a:spLocks/>
            </p:cNvSpPr>
            <p:nvPr/>
          </p:nvSpPr>
          <p:spPr bwMode="auto">
            <a:xfrm>
              <a:off x="4240" y="227"/>
              <a:ext cx="879" cy="363"/>
            </a:xfrm>
            <a:custGeom>
              <a:avLst/>
              <a:gdLst>
                <a:gd name="T0" fmla="*/ 0 w 879"/>
                <a:gd name="T1" fmla="*/ 590 h 363"/>
                <a:gd name="T2" fmla="*/ 371 w 879"/>
                <a:gd name="T3" fmla="*/ 228 h 363"/>
                <a:gd name="T4" fmla="*/ 878 w 879"/>
                <a:gd name="T5" fmla="*/ 228 h 363"/>
                <a:gd name="T6" fmla="*/ 507 w 879"/>
                <a:gd name="T7" fmla="*/ 590 h 363"/>
                <a:gd name="T8" fmla="*/ 0 w 879"/>
                <a:gd name="T9" fmla="*/ 590 h 3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3">
                  <a:moveTo>
                    <a:pt x="0" y="362"/>
                  </a:moveTo>
                  <a:lnTo>
                    <a:pt x="371" y="0"/>
                  </a:lnTo>
                  <a:lnTo>
                    <a:pt x="878" y="0"/>
                  </a:lnTo>
                  <a:lnTo>
                    <a:pt x="507" y="362"/>
                  </a:lnTo>
                  <a:lnTo>
                    <a:pt x="0" y="362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Freeform 40"/>
            <p:cNvSpPr>
              <a:spLocks/>
            </p:cNvSpPr>
            <p:nvPr/>
          </p:nvSpPr>
          <p:spPr bwMode="auto">
            <a:xfrm>
              <a:off x="4821" y="595"/>
              <a:ext cx="879" cy="360"/>
            </a:xfrm>
            <a:custGeom>
              <a:avLst/>
              <a:gdLst>
                <a:gd name="T0" fmla="*/ 0 w 879"/>
                <a:gd name="T1" fmla="*/ 595 h 360"/>
                <a:gd name="T2" fmla="*/ 368 w 879"/>
                <a:gd name="T3" fmla="*/ 955 h 360"/>
                <a:gd name="T4" fmla="*/ 878 w 879"/>
                <a:gd name="T5" fmla="*/ 955 h 360"/>
                <a:gd name="T6" fmla="*/ 509 w 879"/>
                <a:gd name="T7" fmla="*/ 595 h 360"/>
                <a:gd name="T8" fmla="*/ 0 w 879"/>
                <a:gd name="T9" fmla="*/ 595 h 3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9" h="360">
                  <a:moveTo>
                    <a:pt x="0" y="0"/>
                  </a:moveTo>
                  <a:lnTo>
                    <a:pt x="368" y="360"/>
                  </a:lnTo>
                  <a:lnTo>
                    <a:pt x="878" y="360"/>
                  </a:lnTo>
                  <a:lnTo>
                    <a:pt x="50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240">
              <a:solidFill>
                <a:srgbClr val="EC1C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16" name="image14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04248" y="5949280"/>
            <a:ext cx="2091624" cy="69368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71" y="497947"/>
            <a:ext cx="1685388" cy="231790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2692" y="1405953"/>
            <a:ext cx="1901004" cy="261777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726" y="3099587"/>
            <a:ext cx="1873953" cy="249860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27222" y="4348889"/>
            <a:ext cx="2664735" cy="176717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211" y="226388"/>
            <a:ext cx="1671295" cy="229852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306" y="4185261"/>
            <a:ext cx="1567060" cy="215516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03279" y="2265331"/>
            <a:ext cx="1488249" cy="204678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0800000" flipV="1">
            <a:off x="5783611" y="2193486"/>
            <a:ext cx="1509615" cy="2012819"/>
          </a:xfrm>
          <a:prstGeom prst="rect">
            <a:avLst/>
          </a:prstGeom>
        </p:spPr>
      </p:pic>
      <p:pic>
        <p:nvPicPr>
          <p:cNvPr id="26" name="Рисунок 25" descr="C:\Users\Win7\Downloads\IMG_7561.JPG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708" y="4437265"/>
            <a:ext cx="1857159" cy="2051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29740" y="364177"/>
            <a:ext cx="1328110" cy="177081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366" y="346796"/>
            <a:ext cx="1524055" cy="1996714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208" y="2403395"/>
            <a:ext cx="1394213" cy="1917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0904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</TotalTime>
  <Words>374</Words>
  <Application>Microsoft Office PowerPoint</Application>
  <PresentationFormat>Экран (4:3)</PresentationFormat>
  <Paragraphs>41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Arial</vt:lpstr>
      <vt:lpstr>Calibri</vt:lpstr>
      <vt:lpstr>Roboto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Ученик</cp:lastModifiedBy>
  <cp:revision>38</cp:revision>
  <dcterms:created xsi:type="dcterms:W3CDTF">2023-11-13T04:59:44Z</dcterms:created>
  <dcterms:modified xsi:type="dcterms:W3CDTF">2023-11-29T17:14:00Z</dcterms:modified>
</cp:coreProperties>
</file>